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542" r:id="rId2"/>
    <p:sldId id="541" r:id="rId3"/>
    <p:sldId id="564" r:id="rId4"/>
    <p:sldId id="530" r:id="rId5"/>
    <p:sldId id="462" r:id="rId6"/>
    <p:sldId id="566" r:id="rId7"/>
    <p:sldId id="567" r:id="rId8"/>
    <p:sldId id="568" r:id="rId9"/>
    <p:sldId id="569" r:id="rId10"/>
    <p:sldId id="570" r:id="rId11"/>
    <p:sldId id="571" r:id="rId12"/>
    <p:sldId id="572" r:id="rId13"/>
    <p:sldId id="573" r:id="rId14"/>
    <p:sldId id="574" r:id="rId15"/>
    <p:sldId id="575" r:id="rId16"/>
    <p:sldId id="578" r:id="rId17"/>
    <p:sldId id="577" r:id="rId18"/>
    <p:sldId id="581" r:id="rId19"/>
    <p:sldId id="582" r:id="rId20"/>
    <p:sldId id="546" r:id="rId21"/>
    <p:sldId id="412" r:id="rId22"/>
    <p:sldId id="580" r:id="rId23"/>
    <p:sldId id="334" r:id="rId24"/>
    <p:sldId id="540" r:id="rId25"/>
    <p:sldId id="344" r:id="rId26"/>
    <p:sldId id="381" r:id="rId27"/>
    <p:sldId id="543" r:id="rId28"/>
    <p:sldId id="532" r:id="rId29"/>
    <p:sldId id="544" r:id="rId30"/>
    <p:sldId id="534" r:id="rId31"/>
    <p:sldId id="503" r:id="rId32"/>
    <p:sldId id="522" r:id="rId33"/>
    <p:sldId id="384" r:id="rId34"/>
    <p:sldId id="548" r:id="rId35"/>
    <p:sldId id="525" r:id="rId36"/>
    <p:sldId id="526" r:id="rId37"/>
    <p:sldId id="547" r:id="rId38"/>
    <p:sldId id="527" r:id="rId39"/>
    <p:sldId id="562" r:id="rId40"/>
    <p:sldId id="551" r:id="rId41"/>
    <p:sldId id="552" r:id="rId42"/>
    <p:sldId id="559" r:id="rId43"/>
    <p:sldId id="553" r:id="rId44"/>
    <p:sldId id="554" r:id="rId45"/>
    <p:sldId id="555" r:id="rId46"/>
    <p:sldId id="556" r:id="rId47"/>
    <p:sldId id="557" r:id="rId48"/>
    <p:sldId id="558" r:id="rId49"/>
    <p:sldId id="305" r:id="rId50"/>
    <p:sldId id="510" r:id="rId51"/>
    <p:sldId id="560" r:id="rId52"/>
    <p:sldId id="550" r:id="rId53"/>
    <p:sldId id="538" r:id="rId54"/>
    <p:sldId id="520" r:id="rId55"/>
    <p:sldId id="519" r:id="rId56"/>
    <p:sldId id="487" r:id="rId57"/>
    <p:sldId id="507" r:id="rId58"/>
    <p:sldId id="565" r:id="rId59"/>
    <p:sldId id="576" r:id="rId60"/>
    <p:sldId id="579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31" autoAdjust="0"/>
    <p:restoredTop sz="94737" autoAdjust="0"/>
  </p:normalViewPr>
  <p:slideViewPr>
    <p:cSldViewPr snapToGrid="0" snapToObjects="1">
      <p:cViewPr varScale="1">
        <p:scale>
          <a:sx n="83" d="100"/>
          <a:sy n="83" d="100"/>
        </p:scale>
        <p:origin x="-12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1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7D717-63FD-E544-A852-BC2F0A111C64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9955E-453A-1B40-8A0E-DBD960192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6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BFABE0-29BC-4249-B95F-894342321631}" type="slidenum">
              <a:rPr lang="en-US" sz="1200">
                <a:latin typeface="Calibri" charset="0"/>
              </a:rPr>
              <a:pPr eaLnBrk="1" hangingPunct="1"/>
              <a:t>49</a:t>
            </a:fld>
            <a:endParaRPr lang="en-US" sz="1200">
              <a:latin typeface="Calibri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6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5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0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1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85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3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74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4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5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977C6-DA04-0A43-94DE-E25CE380D51E}" type="datetimeFigureOut">
              <a:rPr lang="en-US" smtClean="0"/>
              <a:t>10/27/14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AAF1A-5C63-364B-BDA5-E7BD40DE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2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microsoft.com/office/2007/relationships/media" Target="../media/media3.gif"/><Relationship Id="rId6" Type="http://schemas.openxmlformats.org/officeDocument/2006/relationships/video" Target="../media/media3.gif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3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3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4" Type="http://schemas.openxmlformats.org/officeDocument/2006/relationships/image" Target="../media/image35.jpeg"/><Relationship Id="rId5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2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aturn-1.up.clo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3" b="19731"/>
          <a:stretch>
            <a:fillRect/>
          </a:stretch>
        </p:blipFill>
        <p:spPr bwMode="auto">
          <a:xfrm>
            <a:off x="0" y="1370465"/>
            <a:ext cx="9144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228600" y="304800"/>
            <a:ext cx="845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685800" y="304800"/>
            <a:ext cx="8001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Kronoseismology</a:t>
            </a:r>
            <a:r>
              <a:rPr lang="en-US" sz="2800" dirty="0" smtClean="0">
                <a:solidFill>
                  <a:srgbClr val="FFFFFF"/>
                </a:solidFill>
              </a:rPr>
              <a:t>:</a:t>
            </a:r>
          </a:p>
          <a:p>
            <a:pPr algn="ctr"/>
            <a:r>
              <a:rPr lang="en-US" sz="2200" dirty="0">
                <a:solidFill>
                  <a:srgbClr val="FFFFFF"/>
                </a:solidFill>
              </a:rPr>
              <a:t>U</a:t>
            </a:r>
            <a:r>
              <a:rPr lang="en-US" sz="2200" dirty="0" smtClean="0">
                <a:solidFill>
                  <a:srgbClr val="FFFFFF"/>
                </a:solidFill>
              </a:rPr>
              <a:t>sing Saturn’s rings to study the planet’s internal structure 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64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nut 10"/>
          <p:cNvSpPr/>
          <p:nvPr/>
        </p:nvSpPr>
        <p:spPr>
          <a:xfrm>
            <a:off x="2895600" y="1600200"/>
            <a:ext cx="3733800" cy="3810000"/>
          </a:xfrm>
          <a:prstGeom prst="donut">
            <a:avLst>
              <a:gd name="adj" fmla="val 17022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327025" y="315913"/>
            <a:ext cx="2416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More distant moons can affect rings too</a:t>
            </a:r>
          </a:p>
        </p:txBody>
      </p:sp>
      <p:sp>
        <p:nvSpPr>
          <p:cNvPr id="3" name="Oval 2"/>
          <p:cNvSpPr/>
          <p:nvPr/>
        </p:nvSpPr>
        <p:spPr>
          <a:xfrm>
            <a:off x="3962400" y="2667000"/>
            <a:ext cx="1600200" cy="1625600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1905000"/>
            <a:ext cx="32004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2600" y="533400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400300" y="541020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160" name="TextBox 10"/>
          <p:cNvSpPr txBox="1">
            <a:spLocks noChangeArrowheads="1"/>
          </p:cNvSpPr>
          <p:nvPr/>
        </p:nvSpPr>
        <p:spPr bwMode="auto">
          <a:xfrm>
            <a:off x="327025" y="6292850"/>
            <a:ext cx="1060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T= 3 days</a:t>
            </a:r>
          </a:p>
        </p:txBody>
      </p:sp>
      <p:sp>
        <p:nvSpPr>
          <p:cNvPr id="16" name="Oval 15"/>
          <p:cNvSpPr/>
          <p:nvPr/>
        </p:nvSpPr>
        <p:spPr>
          <a:xfrm>
            <a:off x="2857500" y="1905000"/>
            <a:ext cx="34671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72000" y="1790700"/>
            <a:ext cx="228600" cy="2286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nut 10"/>
          <p:cNvSpPr/>
          <p:nvPr/>
        </p:nvSpPr>
        <p:spPr>
          <a:xfrm>
            <a:off x="2895600" y="1600200"/>
            <a:ext cx="3733800" cy="3810000"/>
          </a:xfrm>
          <a:prstGeom prst="donut">
            <a:avLst>
              <a:gd name="adj" fmla="val 17022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327025" y="315913"/>
            <a:ext cx="2416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More distant moons can affect rings too</a:t>
            </a:r>
          </a:p>
        </p:txBody>
      </p:sp>
      <p:sp>
        <p:nvSpPr>
          <p:cNvPr id="3" name="Oval 2"/>
          <p:cNvSpPr/>
          <p:nvPr/>
        </p:nvSpPr>
        <p:spPr>
          <a:xfrm>
            <a:off x="3962400" y="2667000"/>
            <a:ext cx="1600200" cy="1625600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1905000"/>
            <a:ext cx="32004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2600" y="533400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531938" y="327660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84" name="TextBox 10"/>
          <p:cNvSpPr txBox="1">
            <a:spLocks noChangeArrowheads="1"/>
          </p:cNvSpPr>
          <p:nvPr/>
        </p:nvSpPr>
        <p:spPr bwMode="auto">
          <a:xfrm>
            <a:off x="327025" y="6292850"/>
            <a:ext cx="1060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T= 4 days</a:t>
            </a:r>
          </a:p>
        </p:txBody>
      </p:sp>
      <p:sp>
        <p:nvSpPr>
          <p:cNvPr id="16" name="Oval 15"/>
          <p:cNvSpPr/>
          <p:nvPr/>
        </p:nvSpPr>
        <p:spPr>
          <a:xfrm>
            <a:off x="2857500" y="1905000"/>
            <a:ext cx="34671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10300" y="3390900"/>
            <a:ext cx="228600" cy="2286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8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nut 10"/>
          <p:cNvSpPr/>
          <p:nvPr/>
        </p:nvSpPr>
        <p:spPr>
          <a:xfrm>
            <a:off x="2895600" y="1600200"/>
            <a:ext cx="3733800" cy="3810000"/>
          </a:xfrm>
          <a:prstGeom prst="donut">
            <a:avLst>
              <a:gd name="adj" fmla="val 17022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327025" y="315913"/>
            <a:ext cx="2416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More distant moons can affect rings too</a:t>
            </a:r>
          </a:p>
        </p:txBody>
      </p:sp>
      <p:sp>
        <p:nvSpPr>
          <p:cNvPr id="3" name="Oval 2"/>
          <p:cNvSpPr/>
          <p:nvPr/>
        </p:nvSpPr>
        <p:spPr>
          <a:xfrm>
            <a:off x="3962400" y="2667000"/>
            <a:ext cx="1600200" cy="1625600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1905000"/>
            <a:ext cx="32004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2600" y="533400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286000" y="121920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8" name="TextBox 10"/>
          <p:cNvSpPr txBox="1">
            <a:spLocks noChangeArrowheads="1"/>
          </p:cNvSpPr>
          <p:nvPr/>
        </p:nvSpPr>
        <p:spPr bwMode="auto">
          <a:xfrm>
            <a:off x="327025" y="6292850"/>
            <a:ext cx="1060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T= 5 days</a:t>
            </a:r>
          </a:p>
        </p:txBody>
      </p:sp>
      <p:sp>
        <p:nvSpPr>
          <p:cNvPr id="16" name="Oval 15"/>
          <p:cNvSpPr/>
          <p:nvPr/>
        </p:nvSpPr>
        <p:spPr>
          <a:xfrm>
            <a:off x="2857500" y="1905000"/>
            <a:ext cx="34671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72000" y="4991100"/>
            <a:ext cx="228600" cy="2286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2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nut 10"/>
          <p:cNvSpPr/>
          <p:nvPr/>
        </p:nvSpPr>
        <p:spPr>
          <a:xfrm>
            <a:off x="2895600" y="1600200"/>
            <a:ext cx="3733800" cy="3810000"/>
          </a:xfrm>
          <a:prstGeom prst="donut">
            <a:avLst>
              <a:gd name="adj" fmla="val 17022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2227" name="TextBox 1"/>
          <p:cNvSpPr txBox="1">
            <a:spLocks noChangeArrowheads="1"/>
          </p:cNvSpPr>
          <p:nvPr/>
        </p:nvSpPr>
        <p:spPr bwMode="auto">
          <a:xfrm>
            <a:off x="327025" y="315913"/>
            <a:ext cx="2416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More distant moons can affect rings too</a:t>
            </a:r>
          </a:p>
        </p:txBody>
      </p:sp>
      <p:sp>
        <p:nvSpPr>
          <p:cNvPr id="3" name="Oval 2"/>
          <p:cNvSpPr/>
          <p:nvPr/>
        </p:nvSpPr>
        <p:spPr>
          <a:xfrm>
            <a:off x="3962400" y="2667000"/>
            <a:ext cx="1600200" cy="1625600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1905000"/>
            <a:ext cx="32004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2600" y="533400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495800" y="315913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32" name="TextBox 10"/>
          <p:cNvSpPr txBox="1">
            <a:spLocks noChangeArrowheads="1"/>
          </p:cNvSpPr>
          <p:nvPr/>
        </p:nvSpPr>
        <p:spPr bwMode="auto">
          <a:xfrm>
            <a:off x="327025" y="6292850"/>
            <a:ext cx="1060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T= 6 days</a:t>
            </a:r>
          </a:p>
        </p:txBody>
      </p:sp>
      <p:sp>
        <p:nvSpPr>
          <p:cNvPr id="16" name="Oval 15"/>
          <p:cNvSpPr/>
          <p:nvPr/>
        </p:nvSpPr>
        <p:spPr>
          <a:xfrm>
            <a:off x="2857500" y="1905000"/>
            <a:ext cx="34671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43200" y="3276600"/>
            <a:ext cx="228600" cy="2286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12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nut 10"/>
          <p:cNvSpPr/>
          <p:nvPr/>
        </p:nvSpPr>
        <p:spPr>
          <a:xfrm>
            <a:off x="2895600" y="1600200"/>
            <a:ext cx="3733800" cy="3810000"/>
          </a:xfrm>
          <a:prstGeom prst="donut">
            <a:avLst>
              <a:gd name="adj" fmla="val 17022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962400" y="2667000"/>
            <a:ext cx="1600200" cy="1625600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1905000"/>
            <a:ext cx="32004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2600" y="533400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324600" y="962025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327025" y="6292850"/>
            <a:ext cx="1060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T= 7 days</a:t>
            </a:r>
          </a:p>
        </p:txBody>
      </p:sp>
      <p:sp>
        <p:nvSpPr>
          <p:cNvPr id="16" name="Oval 15"/>
          <p:cNvSpPr/>
          <p:nvPr/>
        </p:nvSpPr>
        <p:spPr>
          <a:xfrm>
            <a:off x="2857500" y="1905000"/>
            <a:ext cx="34671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72000" y="1790700"/>
            <a:ext cx="228600" cy="2286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6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nut 11"/>
          <p:cNvSpPr/>
          <p:nvPr/>
        </p:nvSpPr>
        <p:spPr>
          <a:xfrm>
            <a:off x="2895600" y="1600200"/>
            <a:ext cx="3733800" cy="3810000"/>
          </a:xfrm>
          <a:prstGeom prst="donut">
            <a:avLst>
              <a:gd name="adj" fmla="val 17022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90800" y="1905000"/>
            <a:ext cx="36957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962400" y="2667000"/>
            <a:ext cx="1600200" cy="1625600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1905000"/>
            <a:ext cx="32004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2600" y="533400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467600" y="320040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281" name="TextBox 10"/>
          <p:cNvSpPr txBox="1">
            <a:spLocks noChangeArrowheads="1"/>
          </p:cNvSpPr>
          <p:nvPr/>
        </p:nvSpPr>
        <p:spPr bwMode="auto">
          <a:xfrm>
            <a:off x="327025" y="6292850"/>
            <a:ext cx="1060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T= 8 days</a:t>
            </a:r>
          </a:p>
        </p:txBody>
      </p:sp>
      <p:sp>
        <p:nvSpPr>
          <p:cNvPr id="16" name="Oval 15"/>
          <p:cNvSpPr/>
          <p:nvPr/>
        </p:nvSpPr>
        <p:spPr>
          <a:xfrm>
            <a:off x="2857500" y="1905000"/>
            <a:ext cx="34671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10300" y="3352800"/>
            <a:ext cx="228600" cy="2286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6615113" y="3219450"/>
            <a:ext cx="33338" cy="45243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 rot="14226568">
            <a:off x="3854257" y="1705917"/>
            <a:ext cx="3886200" cy="3367087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9" name="Oval 18"/>
          <p:cNvSpPr>
            <a:spLocks/>
          </p:cNvSpPr>
          <p:nvPr/>
        </p:nvSpPr>
        <p:spPr>
          <a:xfrm rot="19626568">
            <a:off x="4183663" y="1508273"/>
            <a:ext cx="3122612" cy="3571875"/>
          </a:xfrm>
          <a:prstGeom prst="ellipse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Oval 23"/>
          <p:cNvSpPr>
            <a:spLocks/>
          </p:cNvSpPr>
          <p:nvPr/>
        </p:nvSpPr>
        <p:spPr>
          <a:xfrm rot="3426568">
            <a:off x="4380513" y="1557486"/>
            <a:ext cx="3121025" cy="3571875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Oval 24"/>
          <p:cNvSpPr>
            <a:spLocks/>
          </p:cNvSpPr>
          <p:nvPr/>
        </p:nvSpPr>
        <p:spPr>
          <a:xfrm rot="19626568">
            <a:off x="4286850" y="1701948"/>
            <a:ext cx="3121025" cy="3570288"/>
          </a:xfrm>
          <a:prstGeom prst="ellipse">
            <a:avLst/>
          </a:prstGeom>
          <a:noFill/>
          <a:ln w="222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Oval 25"/>
          <p:cNvSpPr>
            <a:spLocks/>
          </p:cNvSpPr>
          <p:nvPr/>
        </p:nvSpPr>
        <p:spPr>
          <a:xfrm rot="3426568">
            <a:off x="4113813" y="1727348"/>
            <a:ext cx="3122612" cy="3570288"/>
          </a:xfrm>
          <a:prstGeom prst="ellipse">
            <a:avLst/>
          </a:pr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Oval 19"/>
          <p:cNvSpPr/>
          <p:nvPr/>
        </p:nvSpPr>
        <p:spPr>
          <a:xfrm rot="19626568">
            <a:off x="6676038" y="4962673"/>
            <a:ext cx="136525" cy="136525"/>
          </a:xfrm>
          <a:prstGeom prst="ellipse">
            <a:avLst/>
          </a:prstGeom>
          <a:solidFill>
            <a:srgbClr val="468A4B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>
          <a:xfrm rot="19626568">
            <a:off x="4328125" y="4213373"/>
            <a:ext cx="136525" cy="136525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Oval 21"/>
          <p:cNvSpPr/>
          <p:nvPr/>
        </p:nvSpPr>
        <p:spPr>
          <a:xfrm rot="19626568">
            <a:off x="4842475" y="1657498"/>
            <a:ext cx="136525" cy="136525"/>
          </a:xfrm>
          <a:prstGeom prst="ellipse">
            <a:avLst/>
          </a:prstGeom>
          <a:solidFill>
            <a:srgbClr val="FFFF00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>
          <a:xfrm rot="19626568">
            <a:off x="7036400" y="2324248"/>
            <a:ext cx="136525" cy="136525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2779" name="Group 6"/>
          <p:cNvGrpSpPr>
            <a:grpSpLocks/>
          </p:cNvGrpSpPr>
          <p:nvPr/>
        </p:nvGrpSpPr>
        <p:grpSpPr bwMode="auto">
          <a:xfrm>
            <a:off x="4651975" y="2319486"/>
            <a:ext cx="2286000" cy="2286000"/>
            <a:chOff x="4387698" y="2347432"/>
            <a:chExt cx="2286000" cy="2286000"/>
          </a:xfrm>
        </p:grpSpPr>
        <p:sp>
          <p:nvSpPr>
            <p:cNvPr id="6" name="Oval 5"/>
            <p:cNvSpPr/>
            <p:nvPr/>
          </p:nvSpPr>
          <p:spPr>
            <a:xfrm>
              <a:off x="4387698" y="2347432"/>
              <a:ext cx="2286000" cy="228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4724248" y="2666519"/>
              <a:ext cx="1600200" cy="1625600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5369525" y="3248173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 dirty="0"/>
          </a:p>
        </p:txBody>
      </p:sp>
      <p:sp>
        <p:nvSpPr>
          <p:cNvPr id="32782" name="TextBox 23"/>
          <p:cNvSpPr txBox="1">
            <a:spLocks noChangeArrowheads="1"/>
          </p:cNvSpPr>
          <p:nvPr/>
        </p:nvSpPr>
        <p:spPr bwMode="auto">
          <a:xfrm>
            <a:off x="3540725" y="5229373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To Mimas</a:t>
            </a:r>
          </a:p>
        </p:txBody>
      </p:sp>
      <p:sp>
        <p:nvSpPr>
          <p:cNvPr id="32783" name="TextBox 25"/>
          <p:cNvSpPr txBox="1">
            <a:spLocks noChangeArrowheads="1"/>
          </p:cNvSpPr>
          <p:nvPr/>
        </p:nvSpPr>
        <p:spPr bwMode="auto">
          <a:xfrm>
            <a:off x="1295825" y="197254"/>
            <a:ext cx="2133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/>
              <a:t>Note that while the edges have more than one lobes, individual particles on the edge are following simple elliptical paths.  </a:t>
            </a:r>
          </a:p>
          <a:p>
            <a:endParaRPr lang="en-US" sz="1800" b="0"/>
          </a:p>
          <a:p>
            <a:r>
              <a:rPr lang="en-US" sz="1800" b="0"/>
              <a:t>The perturbations from the moon synchronize these radial motions to produce the two-lobed patterns.</a:t>
            </a:r>
          </a:p>
        </p:txBody>
      </p:sp>
      <p:sp>
        <p:nvSpPr>
          <p:cNvPr id="29" name="Oval 28"/>
          <p:cNvSpPr/>
          <p:nvPr/>
        </p:nvSpPr>
        <p:spPr>
          <a:xfrm>
            <a:off x="2822750" y="431692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7898537" y="1362951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5398" y="178577"/>
            <a:ext cx="3398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The  non-circular motions of the particles near the resonance are organized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forming a pattern that tracks the moon.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1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 rot="19626568">
            <a:off x="3894375" y="1738717"/>
            <a:ext cx="3886200" cy="3367087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4" name="Oval 23"/>
          <p:cNvSpPr>
            <a:spLocks/>
          </p:cNvSpPr>
          <p:nvPr/>
        </p:nvSpPr>
        <p:spPr>
          <a:xfrm rot="3426568">
            <a:off x="4429363" y="1554567"/>
            <a:ext cx="3121025" cy="3571875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38825" y="1505354"/>
            <a:ext cx="3586163" cy="3763963"/>
            <a:chOff x="2770975" y="1536700"/>
            <a:chExt cx="3586163" cy="3763963"/>
          </a:xfrm>
        </p:grpSpPr>
        <p:sp>
          <p:nvSpPr>
            <p:cNvPr id="19" name="Oval 18"/>
            <p:cNvSpPr>
              <a:spLocks/>
            </p:cNvSpPr>
            <p:nvPr/>
          </p:nvSpPr>
          <p:spPr>
            <a:xfrm rot="19626568">
              <a:off x="3064663" y="1536700"/>
              <a:ext cx="3122612" cy="3571875"/>
            </a:xfrm>
            <a:prstGeom prst="ellipse">
              <a:avLst/>
            </a:prstGeom>
            <a:noFill/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Oval 24"/>
            <p:cNvSpPr>
              <a:spLocks/>
            </p:cNvSpPr>
            <p:nvPr/>
          </p:nvSpPr>
          <p:spPr>
            <a:xfrm rot="19626568">
              <a:off x="3167850" y="1730375"/>
              <a:ext cx="3121025" cy="3570288"/>
            </a:xfrm>
            <a:prstGeom prst="ellipse">
              <a:avLst/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Oval 25"/>
            <p:cNvSpPr>
              <a:spLocks/>
            </p:cNvSpPr>
            <p:nvPr/>
          </p:nvSpPr>
          <p:spPr>
            <a:xfrm rot="3426568">
              <a:off x="2994813" y="1755775"/>
              <a:ext cx="3122612" cy="3570288"/>
            </a:xfrm>
            <a:prstGeom prst="ellipse">
              <a:avLst/>
            </a:prstGeom>
            <a:noFill/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19626568">
              <a:off x="3710775" y="1925638"/>
              <a:ext cx="136525" cy="136525"/>
            </a:xfrm>
            <a:prstGeom prst="ellipse">
              <a:avLst/>
            </a:prstGeom>
            <a:solidFill>
              <a:srgbClr val="468A4B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19626568">
              <a:off x="6220613" y="2298700"/>
              <a:ext cx="136525" cy="1365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 rot="19626568">
              <a:off x="5476075" y="4795838"/>
              <a:ext cx="136525" cy="136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19626568">
              <a:off x="2956713" y="4408488"/>
              <a:ext cx="136525" cy="13652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532975" y="2347913"/>
              <a:ext cx="2286000" cy="228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3869525" y="2667000"/>
              <a:ext cx="1600200" cy="1625600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1758" name="TextBox 23"/>
          <p:cNvSpPr txBox="1">
            <a:spLocks noChangeArrowheads="1"/>
          </p:cNvSpPr>
          <p:nvPr/>
        </p:nvSpPr>
        <p:spPr bwMode="auto">
          <a:xfrm>
            <a:off x="4085675" y="44854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To Mimas</a:t>
            </a:r>
          </a:p>
        </p:txBody>
      </p:sp>
      <p:sp>
        <p:nvSpPr>
          <p:cNvPr id="31759" name="TextBox 25"/>
          <p:cNvSpPr txBox="1">
            <a:spLocks noChangeArrowheads="1"/>
          </p:cNvSpPr>
          <p:nvPr/>
        </p:nvSpPr>
        <p:spPr bwMode="auto">
          <a:xfrm>
            <a:off x="1320250" y="121054"/>
            <a:ext cx="2133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/>
              <a:t>Note that while the edges have more than one lobes, individual particles on the edge are following simple elliptical paths.  </a:t>
            </a:r>
          </a:p>
          <a:p>
            <a:endParaRPr lang="en-US" sz="1800" b="0"/>
          </a:p>
          <a:p>
            <a:r>
              <a:rPr lang="en-US" sz="1800" b="0"/>
              <a:t>The perturbations from the moon synchronize these radial motions to produce the two-lobed patterns.</a:t>
            </a:r>
          </a:p>
        </p:txBody>
      </p:sp>
      <p:sp>
        <p:nvSpPr>
          <p:cNvPr id="23" name="Oval 22"/>
          <p:cNvSpPr/>
          <p:nvPr/>
        </p:nvSpPr>
        <p:spPr>
          <a:xfrm>
            <a:off x="2847175" y="355492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7069111" y="5718418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95398" y="178577"/>
            <a:ext cx="3398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The  non-circular motions of the particles near the resonance are organized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forming a pattern that tracks the moon.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1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 rot="14226568">
            <a:off x="3854257" y="1705917"/>
            <a:ext cx="3886200" cy="3367087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9" name="Oval 18"/>
          <p:cNvSpPr>
            <a:spLocks/>
          </p:cNvSpPr>
          <p:nvPr/>
        </p:nvSpPr>
        <p:spPr>
          <a:xfrm rot="19626568">
            <a:off x="4183663" y="1508273"/>
            <a:ext cx="3122612" cy="3571875"/>
          </a:xfrm>
          <a:prstGeom prst="ellipse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Oval 23"/>
          <p:cNvSpPr>
            <a:spLocks/>
          </p:cNvSpPr>
          <p:nvPr/>
        </p:nvSpPr>
        <p:spPr>
          <a:xfrm rot="3426568">
            <a:off x="4380513" y="1557486"/>
            <a:ext cx="3121025" cy="3571875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Oval 24"/>
          <p:cNvSpPr>
            <a:spLocks/>
          </p:cNvSpPr>
          <p:nvPr/>
        </p:nvSpPr>
        <p:spPr>
          <a:xfrm rot="19626568">
            <a:off x="4286850" y="1701948"/>
            <a:ext cx="3121025" cy="3570288"/>
          </a:xfrm>
          <a:prstGeom prst="ellipse">
            <a:avLst/>
          </a:prstGeom>
          <a:noFill/>
          <a:ln w="222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Oval 25"/>
          <p:cNvSpPr>
            <a:spLocks/>
          </p:cNvSpPr>
          <p:nvPr/>
        </p:nvSpPr>
        <p:spPr>
          <a:xfrm rot="3426568">
            <a:off x="4113813" y="1727348"/>
            <a:ext cx="3122612" cy="3570288"/>
          </a:xfrm>
          <a:prstGeom prst="ellipse">
            <a:avLst/>
          </a:prstGeom>
          <a:noFill/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Oval 19"/>
          <p:cNvSpPr/>
          <p:nvPr/>
        </p:nvSpPr>
        <p:spPr>
          <a:xfrm rot="19626568">
            <a:off x="6676038" y="4962673"/>
            <a:ext cx="136525" cy="136525"/>
          </a:xfrm>
          <a:prstGeom prst="ellipse">
            <a:avLst/>
          </a:prstGeom>
          <a:solidFill>
            <a:srgbClr val="468A4B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>
          <a:xfrm rot="19626568">
            <a:off x="4328125" y="4213373"/>
            <a:ext cx="136525" cy="136525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Oval 21"/>
          <p:cNvSpPr/>
          <p:nvPr/>
        </p:nvSpPr>
        <p:spPr>
          <a:xfrm rot="19626568">
            <a:off x="4842475" y="1657498"/>
            <a:ext cx="136525" cy="136525"/>
          </a:xfrm>
          <a:prstGeom prst="ellipse">
            <a:avLst/>
          </a:prstGeom>
          <a:solidFill>
            <a:srgbClr val="FFFF00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>
          <a:xfrm rot="19626568">
            <a:off x="7036400" y="2324248"/>
            <a:ext cx="136525" cy="136525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2779" name="Group 6"/>
          <p:cNvGrpSpPr>
            <a:grpSpLocks/>
          </p:cNvGrpSpPr>
          <p:nvPr/>
        </p:nvGrpSpPr>
        <p:grpSpPr bwMode="auto">
          <a:xfrm>
            <a:off x="4651975" y="2319486"/>
            <a:ext cx="2286000" cy="2286000"/>
            <a:chOff x="4387698" y="2347432"/>
            <a:chExt cx="2286000" cy="2286000"/>
          </a:xfrm>
        </p:grpSpPr>
        <p:sp>
          <p:nvSpPr>
            <p:cNvPr id="6" name="Oval 5"/>
            <p:cNvSpPr/>
            <p:nvPr/>
          </p:nvSpPr>
          <p:spPr>
            <a:xfrm>
              <a:off x="4387698" y="2347432"/>
              <a:ext cx="2286000" cy="228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4724248" y="2666519"/>
              <a:ext cx="1600200" cy="1625600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5369525" y="3248173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 dirty="0"/>
          </a:p>
        </p:txBody>
      </p:sp>
      <p:sp>
        <p:nvSpPr>
          <p:cNvPr id="32782" name="TextBox 23"/>
          <p:cNvSpPr txBox="1">
            <a:spLocks noChangeArrowheads="1"/>
          </p:cNvSpPr>
          <p:nvPr/>
        </p:nvSpPr>
        <p:spPr bwMode="auto">
          <a:xfrm>
            <a:off x="3540725" y="5229373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To Mimas</a:t>
            </a:r>
          </a:p>
        </p:txBody>
      </p:sp>
      <p:sp>
        <p:nvSpPr>
          <p:cNvPr id="32783" name="TextBox 25"/>
          <p:cNvSpPr txBox="1">
            <a:spLocks noChangeArrowheads="1"/>
          </p:cNvSpPr>
          <p:nvPr/>
        </p:nvSpPr>
        <p:spPr bwMode="auto">
          <a:xfrm>
            <a:off x="1295825" y="197254"/>
            <a:ext cx="2133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/>
              <a:t>Note that while the edges have more than one lobes, individual particles on the edge are following simple elliptical paths.  </a:t>
            </a:r>
          </a:p>
          <a:p>
            <a:endParaRPr lang="en-US" sz="1800" b="0"/>
          </a:p>
          <a:p>
            <a:r>
              <a:rPr lang="en-US" sz="1800" b="0"/>
              <a:t>The perturbations from the moon synchronize these radial motions to produce the two-lobed patterns.</a:t>
            </a:r>
          </a:p>
        </p:txBody>
      </p:sp>
      <p:sp>
        <p:nvSpPr>
          <p:cNvPr id="29" name="Oval 28"/>
          <p:cNvSpPr/>
          <p:nvPr/>
        </p:nvSpPr>
        <p:spPr>
          <a:xfrm>
            <a:off x="2822750" y="431692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3022070" y="4748919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5398" y="178577"/>
            <a:ext cx="3398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The  non-circular motions of the particles near the resonance are organized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forming a pattern that tracks the moon.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8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 rot="19626568">
            <a:off x="3894375" y="1738717"/>
            <a:ext cx="3886200" cy="3367087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4" name="Oval 23"/>
          <p:cNvSpPr>
            <a:spLocks/>
          </p:cNvSpPr>
          <p:nvPr/>
        </p:nvSpPr>
        <p:spPr>
          <a:xfrm rot="3426568">
            <a:off x="4429363" y="1554567"/>
            <a:ext cx="3121025" cy="3571875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38825" y="1505354"/>
            <a:ext cx="3586163" cy="3763963"/>
            <a:chOff x="2770975" y="1536700"/>
            <a:chExt cx="3586163" cy="3763963"/>
          </a:xfrm>
        </p:grpSpPr>
        <p:sp>
          <p:nvSpPr>
            <p:cNvPr id="19" name="Oval 18"/>
            <p:cNvSpPr>
              <a:spLocks/>
            </p:cNvSpPr>
            <p:nvPr/>
          </p:nvSpPr>
          <p:spPr>
            <a:xfrm rot="19626568">
              <a:off x="3064663" y="1536700"/>
              <a:ext cx="3122612" cy="3571875"/>
            </a:xfrm>
            <a:prstGeom prst="ellipse">
              <a:avLst/>
            </a:prstGeom>
            <a:noFill/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Oval 24"/>
            <p:cNvSpPr>
              <a:spLocks/>
            </p:cNvSpPr>
            <p:nvPr/>
          </p:nvSpPr>
          <p:spPr>
            <a:xfrm rot="19626568">
              <a:off x="3167850" y="1730375"/>
              <a:ext cx="3121025" cy="3570288"/>
            </a:xfrm>
            <a:prstGeom prst="ellipse">
              <a:avLst/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Oval 25"/>
            <p:cNvSpPr>
              <a:spLocks/>
            </p:cNvSpPr>
            <p:nvPr/>
          </p:nvSpPr>
          <p:spPr>
            <a:xfrm rot="3426568">
              <a:off x="2994813" y="1755775"/>
              <a:ext cx="3122612" cy="3570288"/>
            </a:xfrm>
            <a:prstGeom prst="ellipse">
              <a:avLst/>
            </a:prstGeom>
            <a:noFill/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19626568">
              <a:off x="3710775" y="1925638"/>
              <a:ext cx="136525" cy="136525"/>
            </a:xfrm>
            <a:prstGeom prst="ellipse">
              <a:avLst/>
            </a:prstGeom>
            <a:solidFill>
              <a:srgbClr val="468A4B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19626568">
              <a:off x="6220613" y="2298700"/>
              <a:ext cx="136525" cy="1365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 rot="19626568">
              <a:off x="5476075" y="4795838"/>
              <a:ext cx="136525" cy="136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19626568">
              <a:off x="2956713" y="4408488"/>
              <a:ext cx="136525" cy="13652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3532975" y="2347913"/>
              <a:ext cx="2286000" cy="228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3869525" y="2667000"/>
              <a:ext cx="1600200" cy="1625600"/>
            </a:xfrm>
            <a:prstGeom prst="ellipse">
              <a:avLst/>
            </a:prstGeom>
            <a:solidFill>
              <a:srgbClr val="FF66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66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1758" name="TextBox 23"/>
          <p:cNvSpPr txBox="1">
            <a:spLocks noChangeArrowheads="1"/>
          </p:cNvSpPr>
          <p:nvPr/>
        </p:nvSpPr>
        <p:spPr bwMode="auto">
          <a:xfrm>
            <a:off x="4085675" y="44854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To Mimas</a:t>
            </a:r>
          </a:p>
        </p:txBody>
      </p:sp>
      <p:sp>
        <p:nvSpPr>
          <p:cNvPr id="31759" name="TextBox 25"/>
          <p:cNvSpPr txBox="1">
            <a:spLocks noChangeArrowheads="1"/>
          </p:cNvSpPr>
          <p:nvPr/>
        </p:nvSpPr>
        <p:spPr bwMode="auto">
          <a:xfrm>
            <a:off x="1320250" y="121054"/>
            <a:ext cx="2133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/>
              <a:t>Note that while the edges have more than one lobes, individual particles on the edge are following simple elliptical paths.  </a:t>
            </a:r>
          </a:p>
          <a:p>
            <a:endParaRPr lang="en-US" sz="1800" b="0"/>
          </a:p>
          <a:p>
            <a:r>
              <a:rPr lang="en-US" sz="1800" b="0"/>
              <a:t>The perturbations from the moon synchronize these radial motions to produce the two-lobed patterns.</a:t>
            </a:r>
          </a:p>
        </p:txBody>
      </p:sp>
      <p:sp>
        <p:nvSpPr>
          <p:cNvPr id="23" name="Oval 22"/>
          <p:cNvSpPr/>
          <p:nvPr/>
        </p:nvSpPr>
        <p:spPr>
          <a:xfrm>
            <a:off x="2847175" y="355492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058616" y="603099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95398" y="178577"/>
            <a:ext cx="3398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The  non-circular motions of the particles near the resonance are organized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forming a pattern that tracks the moon.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7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87303"/>
            <a:ext cx="5429861" cy="4070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93" t="20987" r="47139" b="32099"/>
          <a:stretch/>
        </p:blipFill>
        <p:spPr>
          <a:xfrm>
            <a:off x="4538129" y="0"/>
            <a:ext cx="4504267" cy="3217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473" y="406401"/>
            <a:ext cx="34882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Information from the rings could complement other attempts to understand the internal structures of Jupiter and Saturn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5729" y="2207148"/>
            <a:ext cx="2736546" cy="1532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7739" y="5908097"/>
            <a:ext cx="62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Juno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8139" y="3272545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Cassini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1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onresdiagwave_m6_0208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4" y="1476920"/>
            <a:ext cx="5166449" cy="4435156"/>
          </a:xfrm>
          <a:prstGeom prst="rect">
            <a:avLst/>
          </a:prstGeom>
        </p:spPr>
      </p:pic>
      <p:sp>
        <p:nvSpPr>
          <p:cNvPr id="26631" name="TextBox 40"/>
          <p:cNvSpPr txBox="1">
            <a:spLocks noChangeArrowheads="1"/>
          </p:cNvSpPr>
          <p:nvPr/>
        </p:nvSpPr>
        <p:spPr bwMode="auto">
          <a:xfrm>
            <a:off x="4800600" y="608766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3" descr="PIA06095_mode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22" r="62234"/>
          <a:stretch/>
        </p:blipFill>
        <p:spPr bwMode="auto">
          <a:xfrm>
            <a:off x="177800" y="2611438"/>
            <a:ext cx="3470564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941388" y="5603875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Ring Particle Orbital Period= 5/6 Janus</a:t>
            </a:r>
            <a:r>
              <a:rPr lang="ja-JP" altLang="en-US" sz="1800" dirty="0">
                <a:solidFill>
                  <a:srgbClr val="FFFFFF"/>
                </a:solidFill>
              </a:rPr>
              <a:t>’</a:t>
            </a:r>
            <a:r>
              <a:rPr lang="en-US" sz="1800" dirty="0">
                <a:solidFill>
                  <a:srgbClr val="FFFFFF"/>
                </a:solidFill>
              </a:rPr>
              <a:t> Orbital Period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3879274" y="5912076"/>
            <a:ext cx="45813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</a:rPr>
              <a:t>The wave pattern maintains a fixed orientation relative to the moon.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-1" y="285600"/>
            <a:ext cx="90457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FFFFFF"/>
                </a:solidFill>
              </a:rPr>
              <a:t>In dense rings, these organized motions drive a propagating spiral wave through the ring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2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gamcru89_rosencontext2_0207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" y="1873435"/>
            <a:ext cx="8962480" cy="2472032"/>
          </a:xfrm>
          <a:prstGeom prst="rect">
            <a:avLst/>
          </a:prstGeom>
        </p:spPr>
      </p:pic>
      <p:pic>
        <p:nvPicPr>
          <p:cNvPr id="10" name="Picture 1" descr="ring_panorama_PIA06175_mod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132"/>
            <a:ext cx="9144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986588" y="818732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962400" y="818732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85800" y="818732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</a:t>
            </a:r>
          </a:p>
        </p:txBody>
      </p:sp>
      <p:pic>
        <p:nvPicPr>
          <p:cNvPr id="62466" name="Picture 3" descr="gamcru89_rosencontext_1012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54871" r="7321" b="12589"/>
          <a:stretch/>
        </p:blipFill>
        <p:spPr bwMode="auto">
          <a:xfrm>
            <a:off x="244475" y="4614997"/>
            <a:ext cx="8855075" cy="21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400664" y="1045740"/>
            <a:ext cx="7208749" cy="13071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1" name="TextBox 19"/>
          <p:cNvSpPr txBox="1">
            <a:spLocks noChangeArrowheads="1"/>
          </p:cNvSpPr>
          <p:nvPr/>
        </p:nvSpPr>
        <p:spPr bwMode="auto">
          <a:xfrm>
            <a:off x="0" y="0"/>
            <a:ext cx="9143999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FFFF"/>
                </a:solidFill>
              </a:rPr>
              <a:t>The patterns in the C ring are nowhere near any known satellite resonances.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22914" y="1188620"/>
            <a:ext cx="1942255" cy="11456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92879" y="3625278"/>
            <a:ext cx="5116534" cy="11017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553064" y="3625278"/>
            <a:ext cx="1284900" cy="10830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wavesumselplot_RCas10_01141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35217" r="44952" b="38758"/>
          <a:stretch/>
        </p:blipFill>
        <p:spPr>
          <a:xfrm>
            <a:off x="4585217" y="4348674"/>
            <a:ext cx="2223977" cy="118269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4313238" y="5531367"/>
            <a:ext cx="271979" cy="2767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32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wavesunselplot_RSCnc85_0114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t="32593" r="1261" b="-1118"/>
          <a:stretch/>
        </p:blipFill>
        <p:spPr>
          <a:xfrm>
            <a:off x="156042" y="1450164"/>
            <a:ext cx="8655803" cy="5131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042" y="261595"/>
            <a:ext cx="865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Shifts in the peak locations between observations made at different times and longitudes confirm that these are spiral patterns.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5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pulserot2_020513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3432" y="0"/>
            <a:ext cx="2455863" cy="6858000"/>
          </a:xfrm>
          <a:prstGeom prst="rect">
            <a:avLst/>
          </a:prstGeom>
        </p:spPr>
      </p:pic>
      <p:pic>
        <p:nvPicPr>
          <p:cNvPr id="3" name="mpulserot3_020513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68519" y="0"/>
            <a:ext cx="2455863" cy="6858000"/>
          </a:xfrm>
          <a:prstGeom prst="rect">
            <a:avLst/>
          </a:prstGeom>
        </p:spPr>
      </p:pic>
      <p:pic>
        <p:nvPicPr>
          <p:cNvPr id="4" name="mpulserot4_020513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26536" y="39411"/>
            <a:ext cx="24558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910" y="5537200"/>
            <a:ext cx="768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l=m=2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7592" y="5472668"/>
            <a:ext cx="82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l=m=3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5738" y="546619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l=m=4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00784"/>
            <a:ext cx="8970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A</a:t>
            </a:r>
            <a:r>
              <a:rPr lang="en-US" sz="2800" dirty="0" smtClean="0">
                <a:solidFill>
                  <a:srgbClr val="FFFFFF"/>
                </a:solidFill>
              </a:rPr>
              <a:t>t least some of these waves may be due to </a:t>
            </a:r>
          </a:p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sectoral</a:t>
            </a:r>
            <a:r>
              <a:rPr lang="en-US" sz="2800" dirty="0" smtClean="0">
                <a:solidFill>
                  <a:srgbClr val="FFFFFF"/>
                </a:solidFill>
              </a:rPr>
              <a:t> normal mode oscillations within the planet.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1538" y="1952954"/>
            <a:ext cx="1356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Standing</a:t>
            </a: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Retrograde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err="1" smtClean="0">
                <a:solidFill>
                  <a:srgbClr val="FFFFFF"/>
                </a:solidFill>
              </a:rPr>
              <a:t>Prograde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0202" y="6405157"/>
            <a:ext cx="370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Marley 1991, Marley and </a:t>
            </a:r>
            <a:r>
              <a:rPr lang="en-US" dirty="0" err="1" smtClean="0">
                <a:solidFill>
                  <a:srgbClr val="FFFFFF"/>
                </a:solidFill>
              </a:rPr>
              <a:t>Porco</a:t>
            </a:r>
            <a:r>
              <a:rPr lang="en-US" dirty="0" smtClean="0">
                <a:solidFill>
                  <a:srgbClr val="FFFFFF"/>
                </a:solidFill>
              </a:rPr>
              <a:t> 1993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3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nut 24"/>
          <p:cNvSpPr/>
          <p:nvPr/>
        </p:nvSpPr>
        <p:spPr>
          <a:xfrm>
            <a:off x="5549900" y="2731721"/>
            <a:ext cx="2743200" cy="2743200"/>
          </a:xfrm>
          <a:prstGeom prst="donut">
            <a:avLst>
              <a:gd name="adj" fmla="val 1958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/>
          <p:cNvSpPr/>
          <p:nvPr/>
        </p:nvSpPr>
        <p:spPr>
          <a:xfrm rot="5400000">
            <a:off x="6276476" y="3524238"/>
            <a:ext cx="1349002" cy="1171308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5899" y="157832"/>
            <a:ext cx="8147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The </a:t>
            </a:r>
            <a:r>
              <a:rPr lang="en-US" sz="2400" dirty="0" err="1" smtClean="0">
                <a:solidFill>
                  <a:srgbClr val="FFFFFF"/>
                </a:solidFill>
              </a:rPr>
              <a:t>prograde</a:t>
            </a:r>
            <a:r>
              <a:rPr lang="en-US" sz="2400" dirty="0" smtClean="0">
                <a:solidFill>
                  <a:srgbClr val="FFFFFF"/>
                </a:solidFill>
              </a:rPr>
              <a:t>-propagating oscillations can organize particle motions near resonances much like a moon can</a:t>
            </a:r>
          </a:p>
        </p:txBody>
      </p:sp>
      <p:sp>
        <p:nvSpPr>
          <p:cNvPr id="6" name="Donut 5"/>
          <p:cNvSpPr/>
          <p:nvPr/>
        </p:nvSpPr>
        <p:spPr>
          <a:xfrm>
            <a:off x="1076017" y="2766499"/>
            <a:ext cx="2743200" cy="2743200"/>
          </a:xfrm>
          <a:prstGeom prst="donut">
            <a:avLst>
              <a:gd name="adj" fmla="val 1958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68429" y="3623846"/>
            <a:ext cx="1021404" cy="103761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51015" y="3083281"/>
            <a:ext cx="2148840" cy="2297179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57918" y="2261974"/>
            <a:ext cx="3793787" cy="3793787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98209" y="2116059"/>
            <a:ext cx="291830" cy="29183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358882" y="2977553"/>
            <a:ext cx="145915" cy="145915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42312" y="3589068"/>
            <a:ext cx="1021404" cy="103761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23013" y="3014455"/>
            <a:ext cx="2148840" cy="2297179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68689" y="2902609"/>
            <a:ext cx="164715" cy="163332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91621" y="1100873"/>
            <a:ext cx="9142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The strongest patterns are found at first-order resonances: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Mode rotation period ≈ </a:t>
            </a:r>
            <a:r>
              <a:rPr lang="en-US" sz="2400" i="1" dirty="0" smtClean="0">
                <a:solidFill>
                  <a:srgbClr val="FFFFFF"/>
                </a:solidFill>
              </a:rPr>
              <a:t>m/(m-1)</a:t>
            </a:r>
            <a:r>
              <a:rPr lang="en-US" sz="2400" dirty="0" smtClean="0">
                <a:solidFill>
                  <a:srgbClr val="FFFFFF"/>
                </a:solidFill>
              </a:rPr>
              <a:t> x </a:t>
            </a:r>
            <a:r>
              <a:rPr lang="en-US" sz="2400" dirty="0">
                <a:solidFill>
                  <a:srgbClr val="FFFFFF"/>
                </a:solidFill>
              </a:rPr>
              <a:t>Ring-particle’s orbit period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3047" y="6125047"/>
            <a:ext cx="2977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Moon orbit period=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1/2  Ring particle orbit period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40611" y="6106372"/>
            <a:ext cx="345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Mode rotation period=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3/2  Ring particle orbit period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0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C 0.11441 -1.85185E-6 0.20764 0.12384 0.20764 0.27662 C 0.20764 0.42894 0.11441 0.55347 3.88889E-6 0.55347 C -0.11424 0.55347 -0.20695 0.42894 -0.20695 0.27662 C -0.20695 0.12384 -0.11424 -1.85185E-6 3.88889E-6 -1.85185E-6 Z " pathEditMode="relative" rAng="0" ptsTypes="fffff"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C 0.06493 1.85185E-6 0.11806 0.07616 0.11806 0.17083 C 0.11806 0.26504 0.06493 0.34213 -2.22222E-6 0.34213 C -0.0651 0.34213 -0.11788 0.26504 -0.11788 0.17083 C -0.11788 0.07616 -0.0651 1.85185E-6 -2.22222E-6 1.85185E-6 Z " pathEditMode="relative" rAng="0" ptsTypes="fffff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C 0.06441 4.07407E-6 0.11754 0.07592 0.11754 0.16921 C 0.11754 0.2625 0.06441 0.33865 -1.38889E-6 0.33865 C -0.06458 0.33865 -0.11667 0.2625 -0.11667 0.16921 C -0.11667 0.07592 -0.06458 4.07407E-6 -1.38889E-6 4.07407E-6 Z " pathEditMode="relative" rAng="0" ptsTypes="fffff">
                                      <p:cBhvr>
                                        <p:cTn id="1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6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 animBg="1"/>
      <p:bldP spid="1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tresdiag_234_0205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09442"/>
            <a:ext cx="9109527" cy="2948558"/>
          </a:xfrm>
          <a:prstGeom prst="rect">
            <a:avLst/>
          </a:prstGeom>
        </p:spPr>
      </p:pic>
      <p:pic>
        <p:nvPicPr>
          <p:cNvPr id="3" name="Picture 2" descr="moonresdiag_234_0205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"/>
          <a:stretch/>
        </p:blipFill>
        <p:spPr>
          <a:xfrm>
            <a:off x="113447" y="40383"/>
            <a:ext cx="8928952" cy="27028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4532" y="6519336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m=2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01065" y="6454804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m=3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9865" y="6422538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m=4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8805" y="64532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m=2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5338" y="0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m=3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4138" y="-32266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m=4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446" y="2421473"/>
            <a:ext cx="8996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 single moon can generate multiple resonant structures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All the patterns rotate around the planet at the same speed</a:t>
            </a:r>
          </a:p>
          <a:p>
            <a:pPr algn="ctr"/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 planetary oscillation mode generates a single resonant structure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Each pattern rotates around the planet at a different speed.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2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665" y="49759"/>
            <a:ext cx="8572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Previous theoretical calculations had shown that some of the unidentified waves could be close to resonance with these modes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6" name="Picture 5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0507" r="70371" b="6048"/>
          <a:stretch/>
        </p:blipFill>
        <p:spPr>
          <a:xfrm>
            <a:off x="6093976" y="999808"/>
            <a:ext cx="2360379" cy="2460448"/>
          </a:xfrm>
          <a:prstGeom prst="rect">
            <a:avLst/>
          </a:prstGeom>
        </p:spPr>
      </p:pic>
      <p:pic>
        <p:nvPicPr>
          <p:cNvPr id="8" name="Picture 7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7" t="10507" r="37402" b="6048"/>
          <a:stretch/>
        </p:blipFill>
        <p:spPr>
          <a:xfrm>
            <a:off x="2711747" y="910840"/>
            <a:ext cx="2222742" cy="2460448"/>
          </a:xfrm>
          <a:prstGeom prst="rect">
            <a:avLst/>
          </a:prstGeom>
        </p:spPr>
      </p:pic>
      <p:pic>
        <p:nvPicPr>
          <p:cNvPr id="9" name="Picture 8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0" t="11217" r="2979" b="5338"/>
          <a:stretch/>
        </p:blipFill>
        <p:spPr>
          <a:xfrm>
            <a:off x="181520" y="1010050"/>
            <a:ext cx="2222742" cy="246044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374971" y="3579312"/>
            <a:ext cx="769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amcru89_rosencontext2_0207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0" y="3470498"/>
            <a:ext cx="8962480" cy="3387502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>
            <a:off x="5775159" y="3297066"/>
            <a:ext cx="2837964" cy="572184"/>
          </a:xfrm>
          <a:prstGeom prst="triangle">
            <a:avLst>
              <a:gd name="adj" fmla="val 512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2404262" y="3293220"/>
            <a:ext cx="2120604" cy="572184"/>
          </a:xfrm>
          <a:prstGeom prst="triangle">
            <a:avLst>
              <a:gd name="adj" fmla="val 6716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1369367" y="3342562"/>
            <a:ext cx="1627363" cy="522842"/>
          </a:xfrm>
          <a:prstGeom prst="triangle">
            <a:avLst>
              <a:gd name="adj" fmla="val 120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87812" y="4781999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W80.98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3610" y="4412667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W82.00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9730" y="4195735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W82.06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2438" y="4685449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W82.21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56787" y="4798166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W84.64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8697" y="3898922"/>
            <a:ext cx="9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W87.19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211669"/>
            <a:ext cx="2588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Marley 1991,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Marley and </a:t>
            </a:r>
            <a:r>
              <a:rPr lang="en-US" dirty="0" err="1" smtClean="0">
                <a:solidFill>
                  <a:srgbClr val="FFFFFF"/>
                </a:solidFill>
              </a:rPr>
              <a:t>Porco</a:t>
            </a:r>
            <a:r>
              <a:rPr lang="en-US" dirty="0" smtClean="0">
                <a:solidFill>
                  <a:srgbClr val="FFFFFF"/>
                </a:solidFill>
              </a:rPr>
              <a:t> 1993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3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144" y="169485"/>
            <a:ext cx="4644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We can determine the m-numbers and pattern speeds of these waves by comparing observations taken at different times and longitudes.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2" name="Picture 11" descr="satresdagwave_m3_0208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11" y="927910"/>
            <a:ext cx="2913888" cy="288340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7057847" y="2365829"/>
            <a:ext cx="1623159" cy="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03418" y="2549806"/>
            <a:ext cx="1444546" cy="538912"/>
          </a:xfrm>
          <a:prstGeom prst="line">
            <a:avLst/>
          </a:prstGeom>
          <a:ln w="57150" cmpd="sng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atresdiagwave_m2_0208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19" y="3883890"/>
            <a:ext cx="2999232" cy="287121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7173961" y="5274777"/>
            <a:ext cx="1623159" cy="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37675" y="5513183"/>
            <a:ext cx="1444546" cy="538912"/>
          </a:xfrm>
          <a:prstGeom prst="line">
            <a:avLst/>
          </a:prstGeom>
          <a:ln w="57150" cmpd="sng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31207" y="6396335"/>
            <a:ext cx="1020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</a:rPr>
              <a:t> m = 2 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7730642" y="3501253"/>
            <a:ext cx="1020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</a:rPr>
              <a:t> m = 3 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37076" y="2747769"/>
            <a:ext cx="4425638" cy="2765414"/>
            <a:chOff x="4465328" y="4092586"/>
            <a:chExt cx="4425638" cy="2765414"/>
          </a:xfrm>
        </p:grpSpPr>
        <p:pic>
          <p:nvPicPr>
            <p:cNvPr id="13" name="Picture 12" descr="cwavesunselplot_RSCnc80_01141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13" r="44296"/>
            <a:stretch/>
          </p:blipFill>
          <p:spPr>
            <a:xfrm>
              <a:off x="4465328" y="5844164"/>
              <a:ext cx="4405791" cy="1013836"/>
            </a:xfrm>
            <a:prstGeom prst="rect">
              <a:avLst/>
            </a:prstGeom>
          </p:spPr>
        </p:pic>
        <p:pic>
          <p:nvPicPr>
            <p:cNvPr id="16" name="Picture 15" descr="cwavesunselplot_RSCnc80_01141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47" r="44619" b="40097"/>
            <a:stretch/>
          </p:blipFill>
          <p:spPr>
            <a:xfrm>
              <a:off x="4510728" y="4092586"/>
              <a:ext cx="4380238" cy="1760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24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wavedisp_wave5_sam25_lev2p5_082812rev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6" y="794802"/>
            <a:ext cx="7948210" cy="5337484"/>
          </a:xfrm>
          <a:prstGeom prst="rect">
            <a:avLst/>
          </a:prstGeom>
        </p:spPr>
      </p:pic>
      <p:pic>
        <p:nvPicPr>
          <p:cNvPr id="3" name="Picture 2" descr="cwavedisp_wave5_sam25_lev2p5_0828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2439" r="5966" b="12104"/>
          <a:stretch/>
        </p:blipFill>
        <p:spPr>
          <a:xfrm>
            <a:off x="1360714" y="2485571"/>
            <a:ext cx="6984999" cy="30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6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44" y="169485"/>
            <a:ext cx="39019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 any pair of </a:t>
            </a:r>
            <a:r>
              <a:rPr lang="en-US" sz="2400" dirty="0" err="1" smtClean="0">
                <a:solidFill>
                  <a:srgbClr val="FFFFFF"/>
                </a:solidFill>
              </a:rPr>
              <a:t>occultations</a:t>
            </a:r>
            <a:r>
              <a:rPr lang="en-US" sz="2400" dirty="0" smtClean="0">
                <a:solidFill>
                  <a:srgbClr val="FFFFFF"/>
                </a:solidFill>
              </a:rPr>
              <a:t>, we can compute a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</a:rPr>
              <a:t>phase difference </a:t>
            </a:r>
            <a:r>
              <a:rPr lang="en-US" sz="2400" i="1" dirty="0" err="1" smtClean="0">
                <a:solidFill>
                  <a:srgbClr val="FFFFFF"/>
                </a:solidFill>
              </a:rPr>
              <a:t>δϕ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that quantifies how much the peaks and troughs are out of line.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3" descr="wavephaseiecomp_84p60_rscnc85_ieshift_prp1-5_0115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79" y="0"/>
            <a:ext cx="5169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4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6427" b="35690"/>
          <a:stretch/>
        </p:blipFill>
        <p:spPr>
          <a:xfrm>
            <a:off x="3221573" y="68942"/>
            <a:ext cx="5813080" cy="3503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0972" y="3354972"/>
            <a:ext cx="3503028" cy="3503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15349"/>
          <a:stretch/>
        </p:blipFill>
        <p:spPr>
          <a:xfrm>
            <a:off x="171926" y="2884002"/>
            <a:ext cx="5469045" cy="3851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333" y="317556"/>
            <a:ext cx="3004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Seismology is a powerful tool for studying interior structures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7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vephaseiecomp_82p20_rscnc85_ieshift_prp1-5_0115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79" y="0"/>
            <a:ext cx="51501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44" y="169485"/>
            <a:ext cx="39019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For any pair of </a:t>
            </a:r>
            <a:r>
              <a:rPr lang="en-US" sz="2400" dirty="0" err="1" smtClean="0">
                <a:solidFill>
                  <a:srgbClr val="FFFFFF"/>
                </a:solidFill>
              </a:rPr>
              <a:t>occultations</a:t>
            </a:r>
            <a:r>
              <a:rPr lang="en-US" sz="2400" dirty="0" smtClean="0">
                <a:solidFill>
                  <a:srgbClr val="FFFFFF"/>
                </a:solidFill>
              </a:rPr>
              <a:t>, we can compute a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</a:rPr>
              <a:t>phase difference </a:t>
            </a:r>
            <a:r>
              <a:rPr lang="en-US" sz="2400" i="1" dirty="0" err="1" smtClean="0">
                <a:solidFill>
                  <a:srgbClr val="FFFFFF"/>
                </a:solidFill>
              </a:rPr>
              <a:t>δϕ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that quantifies how much the peaks and troughs are out of line.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9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mphase_W82.06_0phase_0218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8287" b="49498"/>
          <a:stretch/>
        </p:blipFill>
        <p:spPr>
          <a:xfrm>
            <a:off x="4936477" y="1118306"/>
            <a:ext cx="4145879" cy="27157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6043" y="1281594"/>
            <a:ext cx="4425638" cy="2765414"/>
            <a:chOff x="4465328" y="4092586"/>
            <a:chExt cx="4425638" cy="2765414"/>
          </a:xfrm>
        </p:grpSpPr>
        <p:pic>
          <p:nvPicPr>
            <p:cNvPr id="7" name="Picture 6" descr="cwavesunselplot_RSCnc80_01141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13" r="44296"/>
            <a:stretch/>
          </p:blipFill>
          <p:spPr>
            <a:xfrm>
              <a:off x="4465328" y="5844164"/>
              <a:ext cx="4405791" cy="1013836"/>
            </a:xfrm>
            <a:prstGeom prst="rect">
              <a:avLst/>
            </a:prstGeom>
          </p:spPr>
        </p:pic>
        <p:pic>
          <p:nvPicPr>
            <p:cNvPr id="8" name="Picture 7" descr="cwavesunselplot_RSCnc80_01141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47" r="44619" b="40097"/>
            <a:stretch/>
          </p:blipFill>
          <p:spPr>
            <a:xfrm>
              <a:off x="4510728" y="4092586"/>
              <a:ext cx="4380238" cy="176089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8144" y="16948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The expected </a:t>
            </a:r>
            <a:r>
              <a:rPr lang="en-US" sz="2400" i="1" dirty="0" err="1" smtClean="0">
                <a:solidFill>
                  <a:srgbClr val="FFFFFF"/>
                </a:solidFill>
              </a:rPr>
              <a:t>δϕ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matches the observed </a:t>
            </a:r>
            <a:r>
              <a:rPr lang="en-US" sz="2400" i="1" dirty="0">
                <a:solidFill>
                  <a:srgbClr val="FFFFFF"/>
                </a:solidFill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</a:rPr>
              <a:t>δϕ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for the m=3 mode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2969" y="2549806"/>
            <a:ext cx="127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δϕ</a:t>
            </a:r>
            <a:r>
              <a:rPr lang="en-US" sz="2000" i="1" dirty="0" smtClean="0">
                <a:solidFill>
                  <a:srgbClr val="FFFFFF"/>
                </a:solidFill>
              </a:rPr>
              <a:t> ~ 150</a:t>
            </a:r>
            <a:r>
              <a:rPr lang="en-US" sz="2000" i="1" baseline="30000" dirty="0" smtClean="0">
                <a:solidFill>
                  <a:srgbClr val="FFFFFF"/>
                </a:solidFill>
              </a:rPr>
              <a:t>0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5370286" y="1354166"/>
            <a:ext cx="3283857" cy="0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45179" y="1298658"/>
            <a:ext cx="127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δϕ</a:t>
            </a:r>
            <a:r>
              <a:rPr lang="en-US" sz="2000" i="1" dirty="0" smtClean="0">
                <a:solidFill>
                  <a:srgbClr val="FFFF00"/>
                </a:solidFill>
              </a:rPr>
              <a:t> ~ 150</a:t>
            </a:r>
            <a:r>
              <a:rPr lang="en-US" sz="2000" i="1" baseline="30000" dirty="0" smtClean="0">
                <a:solidFill>
                  <a:srgbClr val="FFFF00"/>
                </a:solidFill>
              </a:rPr>
              <a:t>0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4623895" y="1949714"/>
            <a:ext cx="556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δϕ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0" name="Diamond 19"/>
          <p:cNvSpPr/>
          <p:nvPr/>
        </p:nvSpPr>
        <p:spPr>
          <a:xfrm>
            <a:off x="5588000" y="2794000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5921830" y="3018972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7915488" y="2676125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8255481" y="2931959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7593596" y="2396887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7265053" y="2136391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/>
          <p:cNvSpPr/>
          <p:nvPr/>
        </p:nvSpPr>
        <p:spPr>
          <a:xfrm>
            <a:off x="6937390" y="1871368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/>
          <p:cNvSpPr/>
          <p:nvPr/>
        </p:nvSpPr>
        <p:spPr>
          <a:xfrm>
            <a:off x="6591496" y="1596506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iamond 38"/>
          <p:cNvSpPr/>
          <p:nvPr/>
        </p:nvSpPr>
        <p:spPr>
          <a:xfrm>
            <a:off x="6275985" y="1342014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atresdagwave_m3_0208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03" y="3811318"/>
            <a:ext cx="2913888" cy="288340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7419339" y="5249237"/>
            <a:ext cx="1623159" cy="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64910" y="5433214"/>
            <a:ext cx="1444546" cy="538912"/>
          </a:xfrm>
          <a:prstGeom prst="line">
            <a:avLst/>
          </a:prstGeom>
          <a:ln w="57150" cmpd="sng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satresdiagwave_m2_0208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9" y="3834059"/>
            <a:ext cx="2999232" cy="2871216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4035461" y="5224946"/>
            <a:ext cx="1623159" cy="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999175" y="5463352"/>
            <a:ext cx="1444546" cy="538912"/>
          </a:xfrm>
          <a:prstGeom prst="line">
            <a:avLst/>
          </a:prstGeom>
          <a:ln w="57150" cmpd="sng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492707" y="6346504"/>
            <a:ext cx="1020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</a:rPr>
              <a:t> m = 2 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8092134" y="6384661"/>
            <a:ext cx="1020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</a:rPr>
              <a:t> m = 3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812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mphase_W82.06_0phase_0218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8287" b="49498"/>
          <a:stretch/>
        </p:blipFill>
        <p:spPr>
          <a:xfrm>
            <a:off x="4936477" y="1118306"/>
            <a:ext cx="4145879" cy="27157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6043" y="1281594"/>
            <a:ext cx="4425638" cy="2765414"/>
            <a:chOff x="4465328" y="4092586"/>
            <a:chExt cx="4425638" cy="2765414"/>
          </a:xfrm>
        </p:grpSpPr>
        <p:pic>
          <p:nvPicPr>
            <p:cNvPr id="7" name="Picture 6" descr="cwavesunselplot_RSCnc80_01141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13" r="44296"/>
            <a:stretch/>
          </p:blipFill>
          <p:spPr>
            <a:xfrm>
              <a:off x="4465328" y="5844164"/>
              <a:ext cx="4405791" cy="1013836"/>
            </a:xfrm>
            <a:prstGeom prst="rect">
              <a:avLst/>
            </a:prstGeom>
          </p:spPr>
        </p:pic>
        <p:pic>
          <p:nvPicPr>
            <p:cNvPr id="8" name="Picture 7" descr="cwavesunselplot_RSCnc80_01141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47" r="44619" b="40097"/>
            <a:stretch/>
          </p:blipFill>
          <p:spPr>
            <a:xfrm>
              <a:off x="4510728" y="4092586"/>
              <a:ext cx="4380238" cy="176089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79630" y="3962918"/>
            <a:ext cx="4291671" cy="2705015"/>
            <a:chOff x="4500815" y="3914878"/>
            <a:chExt cx="4291671" cy="2705015"/>
          </a:xfrm>
        </p:grpSpPr>
        <p:pic>
          <p:nvPicPr>
            <p:cNvPr id="3" name="Picture 2" descr="cwavesunselplot_RSCnc85_01141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74" r="44441"/>
            <a:stretch/>
          </p:blipFill>
          <p:spPr>
            <a:xfrm>
              <a:off x="4500815" y="5635217"/>
              <a:ext cx="4271825" cy="984676"/>
            </a:xfrm>
            <a:prstGeom prst="rect">
              <a:avLst/>
            </a:prstGeom>
          </p:spPr>
        </p:pic>
        <p:pic>
          <p:nvPicPr>
            <p:cNvPr id="4" name="Picture 3" descr="cwavesunselplot_RSCnc85_011413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" t="32594" r="44295" b="40762"/>
            <a:stretch/>
          </p:blipFill>
          <p:spPr>
            <a:xfrm>
              <a:off x="4525617" y="3914878"/>
              <a:ext cx="4266869" cy="174612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8144" y="16948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The expected </a:t>
            </a:r>
            <a:r>
              <a:rPr lang="en-US" sz="2400" i="1" dirty="0" err="1" smtClean="0">
                <a:solidFill>
                  <a:srgbClr val="FFFFFF"/>
                </a:solidFill>
              </a:rPr>
              <a:t>δϕ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matches the observed </a:t>
            </a:r>
            <a:r>
              <a:rPr lang="en-US" sz="2400" i="1" dirty="0">
                <a:solidFill>
                  <a:srgbClr val="FFFFFF"/>
                </a:solidFill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</a:rPr>
              <a:t>δϕ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for the m=3 mode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2969" y="2549806"/>
            <a:ext cx="127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δϕ</a:t>
            </a:r>
            <a:r>
              <a:rPr lang="en-US" sz="2000" i="1" dirty="0" smtClean="0">
                <a:solidFill>
                  <a:srgbClr val="FFFFFF"/>
                </a:solidFill>
              </a:rPr>
              <a:t> ~ 150</a:t>
            </a:r>
            <a:r>
              <a:rPr lang="en-US" sz="2000" i="1" baseline="30000" dirty="0" smtClean="0">
                <a:solidFill>
                  <a:srgbClr val="FFFFFF"/>
                </a:solidFill>
              </a:rPr>
              <a:t>0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143657" y="5329206"/>
            <a:ext cx="1355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δϕ</a:t>
            </a:r>
            <a:r>
              <a:rPr lang="en-US" sz="2000" i="1" dirty="0" smtClean="0">
                <a:solidFill>
                  <a:srgbClr val="FFFFFF"/>
                </a:solidFill>
              </a:rPr>
              <a:t> ~ -110</a:t>
            </a:r>
            <a:r>
              <a:rPr lang="en-US" sz="2000" i="1" baseline="30000" dirty="0" smtClean="0">
                <a:solidFill>
                  <a:srgbClr val="FFFFFF"/>
                </a:solidFill>
              </a:rPr>
              <a:t>0</a:t>
            </a:r>
            <a:endParaRPr lang="en-US" sz="2000" dirty="0"/>
          </a:p>
        </p:txBody>
      </p:sp>
      <p:pic>
        <p:nvPicPr>
          <p:cNvPr id="16" name="Picture 15" descr="mphase_W82.06_0phase_0218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57785"/>
          <a:stretch/>
        </p:blipFill>
        <p:spPr>
          <a:xfrm>
            <a:off x="4936477" y="3797529"/>
            <a:ext cx="4145879" cy="2715753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5370286" y="1354166"/>
            <a:ext cx="3283857" cy="0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52143" y="5384344"/>
            <a:ext cx="3283857" cy="0"/>
          </a:xfrm>
          <a:prstGeom prst="line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45179" y="1298658"/>
            <a:ext cx="127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δϕ</a:t>
            </a:r>
            <a:r>
              <a:rPr lang="en-US" sz="2000" i="1" dirty="0" smtClean="0">
                <a:solidFill>
                  <a:srgbClr val="FFFF00"/>
                </a:solidFill>
              </a:rPr>
              <a:t> ~ 150</a:t>
            </a:r>
            <a:r>
              <a:rPr lang="en-US" sz="2000" i="1" baseline="30000" dirty="0" smtClean="0">
                <a:solidFill>
                  <a:srgbClr val="FFFF00"/>
                </a:solidFill>
              </a:rPr>
              <a:t>0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58850" y="4984234"/>
            <a:ext cx="1355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δϕ</a:t>
            </a:r>
            <a:r>
              <a:rPr lang="en-US" sz="2000" i="1" dirty="0" smtClean="0">
                <a:solidFill>
                  <a:srgbClr val="FFFF00"/>
                </a:solidFill>
              </a:rPr>
              <a:t> ~ -110</a:t>
            </a:r>
            <a:r>
              <a:rPr lang="en-US" sz="2000" i="1" baseline="30000" dirty="0" smtClean="0">
                <a:solidFill>
                  <a:srgbClr val="FFFF00"/>
                </a:solidFill>
              </a:rPr>
              <a:t>0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4621791" y="4579832"/>
            <a:ext cx="556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δϕ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4623895" y="1949714"/>
            <a:ext cx="556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δϕ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0" name="Diamond 19"/>
          <p:cNvSpPr/>
          <p:nvPr/>
        </p:nvSpPr>
        <p:spPr>
          <a:xfrm>
            <a:off x="5588000" y="2794000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5921830" y="3018972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7915488" y="2676125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8255481" y="2931959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/>
          <p:cNvSpPr/>
          <p:nvPr/>
        </p:nvSpPr>
        <p:spPr>
          <a:xfrm>
            <a:off x="7593596" y="2396887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/>
          <p:cNvSpPr/>
          <p:nvPr/>
        </p:nvSpPr>
        <p:spPr>
          <a:xfrm>
            <a:off x="7265053" y="2136391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/>
          <p:cNvSpPr/>
          <p:nvPr/>
        </p:nvSpPr>
        <p:spPr>
          <a:xfrm>
            <a:off x="6937390" y="1871368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/>
          <p:cNvSpPr/>
          <p:nvPr/>
        </p:nvSpPr>
        <p:spPr>
          <a:xfrm>
            <a:off x="6591496" y="1596506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iamond 38"/>
          <p:cNvSpPr/>
          <p:nvPr/>
        </p:nvSpPr>
        <p:spPr>
          <a:xfrm>
            <a:off x="6275985" y="1342014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7254075" y="3773063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iamond 40"/>
          <p:cNvSpPr/>
          <p:nvPr/>
        </p:nvSpPr>
        <p:spPr>
          <a:xfrm>
            <a:off x="7593596" y="3895645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>
            <a:off x="7927140" y="4029533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mond 42"/>
          <p:cNvSpPr/>
          <p:nvPr/>
        </p:nvSpPr>
        <p:spPr>
          <a:xfrm>
            <a:off x="8255481" y="4148266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>
            <a:off x="5588000" y="5058288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/>
          <p:cNvSpPr/>
          <p:nvPr/>
        </p:nvSpPr>
        <p:spPr>
          <a:xfrm>
            <a:off x="5921830" y="5210688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iamond 45"/>
          <p:cNvSpPr/>
          <p:nvPr/>
        </p:nvSpPr>
        <p:spPr>
          <a:xfrm>
            <a:off x="6266645" y="5345613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iamond 46"/>
          <p:cNvSpPr/>
          <p:nvPr/>
        </p:nvSpPr>
        <p:spPr>
          <a:xfrm>
            <a:off x="6597322" y="5472404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iamond 47"/>
          <p:cNvSpPr/>
          <p:nvPr/>
        </p:nvSpPr>
        <p:spPr>
          <a:xfrm>
            <a:off x="6931564" y="5623973"/>
            <a:ext cx="163285" cy="155916"/>
          </a:xfrm>
          <a:prstGeom prst="diamond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0507" r="70371" b="6048"/>
          <a:stretch/>
        </p:blipFill>
        <p:spPr>
          <a:xfrm>
            <a:off x="6093976" y="999808"/>
            <a:ext cx="2360379" cy="2460448"/>
          </a:xfrm>
          <a:prstGeom prst="rect">
            <a:avLst/>
          </a:prstGeom>
        </p:spPr>
      </p:pic>
      <p:pic>
        <p:nvPicPr>
          <p:cNvPr id="8" name="Picture 7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7" t="10507" r="37402" b="6048"/>
          <a:stretch/>
        </p:blipFill>
        <p:spPr>
          <a:xfrm>
            <a:off x="2711747" y="970366"/>
            <a:ext cx="2222742" cy="2460448"/>
          </a:xfrm>
          <a:prstGeom prst="rect">
            <a:avLst/>
          </a:prstGeom>
        </p:spPr>
      </p:pic>
      <p:pic>
        <p:nvPicPr>
          <p:cNvPr id="9" name="Picture 8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0" t="11217" r="2979" b="5338"/>
          <a:stretch/>
        </p:blipFill>
        <p:spPr>
          <a:xfrm>
            <a:off x="181520" y="1010050"/>
            <a:ext cx="2222742" cy="246044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374971" y="3579312"/>
            <a:ext cx="769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amcru89_rosencontext2_0207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0" y="3470498"/>
            <a:ext cx="8962480" cy="3387502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>
            <a:off x="5775159" y="3297066"/>
            <a:ext cx="2837964" cy="572184"/>
          </a:xfrm>
          <a:prstGeom prst="triangle">
            <a:avLst>
              <a:gd name="adj" fmla="val 512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2404262" y="3293220"/>
            <a:ext cx="2120604" cy="572184"/>
          </a:xfrm>
          <a:prstGeom prst="triangle">
            <a:avLst>
              <a:gd name="adj" fmla="val 6716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1369367" y="3342562"/>
            <a:ext cx="1627363" cy="522842"/>
          </a:xfrm>
          <a:prstGeom prst="triangle">
            <a:avLst>
              <a:gd name="adj" fmla="val 120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89730" y="4195735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759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For several waves, the derived mode-number is close to the predicted value, 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55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wavesumplot_RCas106_0114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/>
          <a:stretch/>
        </p:blipFill>
        <p:spPr>
          <a:xfrm>
            <a:off x="445007" y="544284"/>
            <a:ext cx="7862131" cy="627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3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0507" r="70371" b="6048"/>
          <a:stretch/>
        </p:blipFill>
        <p:spPr>
          <a:xfrm>
            <a:off x="6093976" y="999808"/>
            <a:ext cx="2360379" cy="2460448"/>
          </a:xfrm>
          <a:prstGeom prst="rect">
            <a:avLst/>
          </a:prstGeom>
        </p:spPr>
      </p:pic>
      <p:pic>
        <p:nvPicPr>
          <p:cNvPr id="8" name="Picture 7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7" t="10507" r="37402" b="6048"/>
          <a:stretch/>
        </p:blipFill>
        <p:spPr>
          <a:xfrm>
            <a:off x="2711747" y="970366"/>
            <a:ext cx="2222742" cy="2460448"/>
          </a:xfrm>
          <a:prstGeom prst="rect">
            <a:avLst/>
          </a:prstGeom>
        </p:spPr>
      </p:pic>
      <p:pic>
        <p:nvPicPr>
          <p:cNvPr id="9" name="Picture 8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0" t="11217" r="2979" b="5338"/>
          <a:stretch/>
        </p:blipFill>
        <p:spPr>
          <a:xfrm>
            <a:off x="181520" y="1010050"/>
            <a:ext cx="2222742" cy="246044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374971" y="3579312"/>
            <a:ext cx="769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amcru89_rosencontext2_0207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0" y="3470498"/>
            <a:ext cx="8962480" cy="3387502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>
            <a:off x="5775159" y="3297066"/>
            <a:ext cx="2837964" cy="572184"/>
          </a:xfrm>
          <a:prstGeom prst="triangle">
            <a:avLst>
              <a:gd name="adj" fmla="val 512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2404262" y="3293220"/>
            <a:ext cx="2120604" cy="572184"/>
          </a:xfrm>
          <a:prstGeom prst="triangle">
            <a:avLst>
              <a:gd name="adj" fmla="val 6716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1369367" y="3342562"/>
            <a:ext cx="1627363" cy="522842"/>
          </a:xfrm>
          <a:prstGeom prst="triangle">
            <a:avLst>
              <a:gd name="adj" fmla="val 120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87812" y="478199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m=4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9730" y="4195735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759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For several waves, the derived mode-number is close to the predicted value, 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5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0507" r="70371" b="6048"/>
          <a:stretch/>
        </p:blipFill>
        <p:spPr>
          <a:xfrm>
            <a:off x="6093976" y="999808"/>
            <a:ext cx="2360379" cy="2460448"/>
          </a:xfrm>
          <a:prstGeom prst="rect">
            <a:avLst/>
          </a:prstGeom>
        </p:spPr>
      </p:pic>
      <p:pic>
        <p:nvPicPr>
          <p:cNvPr id="8" name="Picture 7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7" t="10507" r="37402" b="6048"/>
          <a:stretch/>
        </p:blipFill>
        <p:spPr>
          <a:xfrm>
            <a:off x="2711747" y="970366"/>
            <a:ext cx="2222742" cy="2460448"/>
          </a:xfrm>
          <a:prstGeom prst="rect">
            <a:avLst/>
          </a:prstGeom>
        </p:spPr>
      </p:pic>
      <p:pic>
        <p:nvPicPr>
          <p:cNvPr id="9" name="Picture 8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0" t="11217" r="2979" b="5338"/>
          <a:stretch/>
        </p:blipFill>
        <p:spPr>
          <a:xfrm>
            <a:off x="181520" y="1010050"/>
            <a:ext cx="2222742" cy="246044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374971" y="3579312"/>
            <a:ext cx="769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amcru89_rosencontext2_0207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0" y="3470498"/>
            <a:ext cx="8962480" cy="3387502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>
            <a:off x="5775159" y="3297066"/>
            <a:ext cx="2837964" cy="572184"/>
          </a:xfrm>
          <a:prstGeom prst="triangle">
            <a:avLst>
              <a:gd name="adj" fmla="val 512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2404262" y="3293220"/>
            <a:ext cx="2120604" cy="572184"/>
          </a:xfrm>
          <a:prstGeom prst="triangle">
            <a:avLst>
              <a:gd name="adj" fmla="val 6716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1369367" y="3342562"/>
            <a:ext cx="1627363" cy="522842"/>
          </a:xfrm>
          <a:prstGeom prst="triangle">
            <a:avLst>
              <a:gd name="adj" fmla="val 120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87812" y="478199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m=4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9730" y="4195735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17465" y="3898922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99694"/>
                </a:solidFill>
              </a:rPr>
              <a:t> </a:t>
            </a:r>
            <a:r>
              <a:rPr lang="en-US" dirty="0" smtClean="0">
                <a:solidFill>
                  <a:srgbClr val="D99694"/>
                </a:solidFill>
              </a:rPr>
              <a:t>m=2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759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For several waves, the derived mode-number is close to the predicted value, 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5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vephasepredcomp_ieshift_W82p06_0115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42" y="280975"/>
            <a:ext cx="8593276" cy="65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5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10507" r="70371" b="6048"/>
          <a:stretch/>
        </p:blipFill>
        <p:spPr>
          <a:xfrm>
            <a:off x="6093976" y="999808"/>
            <a:ext cx="2360379" cy="2460448"/>
          </a:xfrm>
          <a:prstGeom prst="rect">
            <a:avLst/>
          </a:prstGeom>
        </p:spPr>
      </p:pic>
      <p:pic>
        <p:nvPicPr>
          <p:cNvPr id="8" name="Picture 7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7" t="10507" r="37402" b="6048"/>
          <a:stretch/>
        </p:blipFill>
        <p:spPr>
          <a:xfrm>
            <a:off x="2711747" y="970366"/>
            <a:ext cx="2222742" cy="2460448"/>
          </a:xfrm>
          <a:prstGeom prst="rect">
            <a:avLst/>
          </a:prstGeom>
        </p:spPr>
      </p:pic>
      <p:pic>
        <p:nvPicPr>
          <p:cNvPr id="9" name="Picture 8" descr="setresdiag_234_0205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0" t="11217" r="2979" b="5338"/>
          <a:stretch/>
        </p:blipFill>
        <p:spPr>
          <a:xfrm>
            <a:off x="181520" y="1010050"/>
            <a:ext cx="2222742" cy="246044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374971" y="3579312"/>
            <a:ext cx="7690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amcru89_rosencontext2_0207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0" y="3470498"/>
            <a:ext cx="8962480" cy="3387502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>
            <a:off x="5775159" y="3297066"/>
            <a:ext cx="2837964" cy="572184"/>
          </a:xfrm>
          <a:prstGeom prst="triangle">
            <a:avLst>
              <a:gd name="adj" fmla="val 5125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2404262" y="3293220"/>
            <a:ext cx="2120604" cy="572184"/>
          </a:xfrm>
          <a:prstGeom prst="triangle">
            <a:avLst>
              <a:gd name="adj" fmla="val 6716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1369367" y="3342562"/>
            <a:ext cx="1627363" cy="522842"/>
          </a:xfrm>
          <a:prstGeom prst="triangle">
            <a:avLst>
              <a:gd name="adj" fmla="val 120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87812" y="478199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m=4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0684" y="4571403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9730" y="4195735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2438" y="468544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4939" y="4798166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m=2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17465" y="3898922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99694"/>
                </a:solidFill>
              </a:rPr>
              <a:t> </a:t>
            </a:r>
            <a:r>
              <a:rPr lang="en-US" dirty="0" smtClean="0">
                <a:solidFill>
                  <a:srgbClr val="D99694"/>
                </a:solidFill>
              </a:rPr>
              <a:t>m=2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9759"/>
            <a:ext cx="9143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For several waves, the derived mode-number is close to the predicted value, but there appear to be multiple waves generated by resonances with the</a:t>
            </a:r>
          </a:p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    m = 2 and m = 3 modes!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5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amcru89_rosencontext2_0207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0" y="3470498"/>
            <a:ext cx="8962480" cy="33875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87812" y="478199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m=4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0684" y="4571403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9730" y="4195735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2438" y="468544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4939" y="4798166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m=2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27" y="419091"/>
            <a:ext cx="4502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Marley and </a:t>
            </a:r>
            <a:r>
              <a:rPr lang="en-US" sz="2200" dirty="0" err="1" smtClean="0">
                <a:solidFill>
                  <a:srgbClr val="FFFFFF"/>
                </a:solidFill>
              </a:rPr>
              <a:t>Porco</a:t>
            </a:r>
            <a:r>
              <a:rPr lang="en-US" sz="2200" dirty="0" smtClean="0">
                <a:solidFill>
                  <a:srgbClr val="FFFFFF"/>
                </a:solidFill>
              </a:rPr>
              <a:t> also predicted additional resonances with m=5,6,7,8 and 9 in this region.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17465" y="3898922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99694"/>
                </a:solidFill>
              </a:rPr>
              <a:t> </a:t>
            </a:r>
            <a:r>
              <a:rPr lang="en-US" dirty="0" smtClean="0">
                <a:solidFill>
                  <a:srgbClr val="D99694"/>
                </a:solidFill>
              </a:rPr>
              <a:t>m=2</a:t>
            </a:r>
            <a:endParaRPr lang="en-US" dirty="0">
              <a:solidFill>
                <a:srgbClr val="D99694"/>
              </a:solidFill>
            </a:endParaRPr>
          </a:p>
        </p:txBody>
      </p:sp>
      <p:pic>
        <p:nvPicPr>
          <p:cNvPr id="29" name="Picture 28" descr="MP93_fig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98" y="49759"/>
            <a:ext cx="4641401" cy="362795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17330" y="49759"/>
            <a:ext cx="402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Figure 4 from Marley and </a:t>
            </a:r>
            <a:r>
              <a:rPr lang="en-US" dirty="0" err="1" smtClean="0">
                <a:solidFill>
                  <a:srgbClr val="FFFFFF"/>
                </a:solidFill>
              </a:rPr>
              <a:t>Porco</a:t>
            </a:r>
            <a:r>
              <a:rPr lang="en-US" dirty="0" smtClean="0">
                <a:solidFill>
                  <a:srgbClr val="FFFFFF"/>
                </a:solidFill>
              </a:rPr>
              <a:t> 1983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5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gamcru89_rosencontext2_0207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" y="1873435"/>
            <a:ext cx="8962480" cy="2472032"/>
          </a:xfrm>
          <a:prstGeom prst="rect">
            <a:avLst/>
          </a:prstGeom>
        </p:spPr>
      </p:pic>
      <p:pic>
        <p:nvPicPr>
          <p:cNvPr id="10" name="Picture 1" descr="ring_panorama_PIA06175_mod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132"/>
            <a:ext cx="9144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986588" y="818732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962400" y="818732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85800" y="818732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</a:t>
            </a:r>
          </a:p>
        </p:txBody>
      </p:sp>
      <p:pic>
        <p:nvPicPr>
          <p:cNvPr id="62466" name="Picture 3" descr="gamcru89_rosencontext_1012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54871" r="7321" b="12589"/>
          <a:stretch/>
        </p:blipFill>
        <p:spPr bwMode="auto">
          <a:xfrm>
            <a:off x="244475" y="4614997"/>
            <a:ext cx="8855075" cy="212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400664" y="1045740"/>
            <a:ext cx="7208749" cy="13071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1" name="TextBox 19"/>
          <p:cNvSpPr txBox="1">
            <a:spLocks noChangeArrowheads="1"/>
          </p:cNvSpPr>
          <p:nvPr/>
        </p:nvSpPr>
        <p:spPr bwMode="auto">
          <a:xfrm>
            <a:off x="0" y="0"/>
            <a:ext cx="9143999" cy="400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 smtClean="0">
                <a:solidFill>
                  <a:srgbClr val="FFFFFF"/>
                </a:solidFill>
              </a:rPr>
              <a:t>Voyager uncovered spiral patterns in Saturn’s C ring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22914" y="1188620"/>
            <a:ext cx="1942255" cy="11456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92879" y="3625278"/>
            <a:ext cx="5116534" cy="11017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553064" y="3625278"/>
            <a:ext cx="1284900" cy="10830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wavesumselplot_RCas10_01141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35217" r="44952" b="38758"/>
          <a:stretch/>
        </p:blipFill>
        <p:spPr>
          <a:xfrm>
            <a:off x="4585217" y="4348674"/>
            <a:ext cx="2223977" cy="118269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4313238" y="5531367"/>
            <a:ext cx="271979" cy="2767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93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amcru89_rosencontext2_0207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0" y="3470498"/>
            <a:ext cx="8962480" cy="33875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87812" y="478199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m=4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0684" y="4571403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9730" y="4195735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2438" y="468544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4939" y="4798166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m=2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27" y="419091"/>
            <a:ext cx="450259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Marley and </a:t>
            </a:r>
            <a:r>
              <a:rPr lang="en-US" sz="2200" dirty="0" err="1" smtClean="0">
                <a:solidFill>
                  <a:srgbClr val="FFFFFF"/>
                </a:solidFill>
              </a:rPr>
              <a:t>Porco</a:t>
            </a:r>
            <a:r>
              <a:rPr lang="en-US" sz="2200" dirty="0" smtClean="0">
                <a:solidFill>
                  <a:srgbClr val="FFFFFF"/>
                </a:solidFill>
              </a:rPr>
              <a:t> also predicted additional resonances with m=5,6,7,8 and 9 in this region, but a comprehensive search has only uncovered m=10 thus far</a:t>
            </a:r>
          </a:p>
          <a:p>
            <a:pPr algn="ctr"/>
            <a:endParaRPr lang="en-US" sz="2200" dirty="0">
              <a:solidFill>
                <a:srgbClr val="FFFFFF"/>
              </a:solidFill>
            </a:endParaRPr>
          </a:p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Something is odd about the excitation spectrum of Saturn’s normal modes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17465" y="3898922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99694"/>
                </a:solidFill>
              </a:rPr>
              <a:t> </a:t>
            </a:r>
            <a:r>
              <a:rPr lang="en-US" dirty="0" smtClean="0">
                <a:solidFill>
                  <a:srgbClr val="D99694"/>
                </a:solidFill>
              </a:rPr>
              <a:t>m=2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84874" y="4898181"/>
            <a:ext cx="93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 </a:t>
            </a:r>
            <a:r>
              <a:rPr lang="en-US" dirty="0" smtClean="0">
                <a:solidFill>
                  <a:srgbClr val="FF00FF"/>
                </a:solidFill>
              </a:rPr>
              <a:t>m=10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29" name="Picture 28" descr="MP93_fig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98" y="49759"/>
            <a:ext cx="4641401" cy="362795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17330" y="49759"/>
            <a:ext cx="402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Figure 4 from Marley and </a:t>
            </a:r>
            <a:r>
              <a:rPr lang="en-US" dirty="0" err="1" smtClean="0">
                <a:solidFill>
                  <a:srgbClr val="FFFFFF"/>
                </a:solidFill>
              </a:rPr>
              <a:t>Porco</a:t>
            </a:r>
            <a:r>
              <a:rPr lang="en-US" dirty="0" smtClean="0">
                <a:solidFill>
                  <a:srgbClr val="FFFFFF"/>
                </a:solidFill>
              </a:rPr>
              <a:t> 1983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7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amcru89_rosencontext2_0207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0" y="3470498"/>
            <a:ext cx="8962480" cy="33875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87812" y="478199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m=4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0684" y="4571403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9730" y="4195735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2438" y="468544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4939" y="4798166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m=2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17465" y="3898922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99694"/>
                </a:solidFill>
              </a:rPr>
              <a:t> </a:t>
            </a:r>
            <a:r>
              <a:rPr lang="en-US" dirty="0" smtClean="0">
                <a:solidFill>
                  <a:srgbClr val="D99694"/>
                </a:solidFill>
              </a:rPr>
              <a:t>m=2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84874" y="4898181"/>
            <a:ext cx="93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 </a:t>
            </a:r>
            <a:r>
              <a:rPr lang="en-US" dirty="0" smtClean="0">
                <a:solidFill>
                  <a:srgbClr val="FF00FF"/>
                </a:solidFill>
              </a:rPr>
              <a:t>m=10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2" name="Picture 1" descr="satpercompplot_0515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70" y="0"/>
            <a:ext cx="5632704" cy="35905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08355" y="3538770"/>
            <a:ext cx="93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m=+3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28445" y="3549540"/>
            <a:ext cx="93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m=+3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27" y="419091"/>
            <a:ext cx="341454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We have also found five waves with pattern speeds between 805</a:t>
            </a:r>
            <a:r>
              <a:rPr lang="en-US" sz="2200" baseline="30000" dirty="0" smtClean="0">
                <a:solidFill>
                  <a:srgbClr val="FFFFFF"/>
                </a:solidFill>
              </a:rPr>
              <a:t>0</a:t>
            </a:r>
            <a:r>
              <a:rPr lang="en-US" sz="2200" dirty="0" smtClean="0">
                <a:solidFill>
                  <a:srgbClr val="FFFFFF"/>
                </a:solidFill>
              </a:rPr>
              <a:t>/day and 835</a:t>
            </a:r>
            <a:r>
              <a:rPr lang="en-US" sz="2200" baseline="30000" dirty="0" smtClean="0">
                <a:solidFill>
                  <a:srgbClr val="FFFFFF"/>
                </a:solidFill>
              </a:rPr>
              <a:t>0</a:t>
            </a:r>
            <a:r>
              <a:rPr lang="en-US" sz="2200" dirty="0">
                <a:solidFill>
                  <a:srgbClr val="FFFFFF"/>
                </a:solidFill>
              </a:rPr>
              <a:t>/day </a:t>
            </a:r>
            <a:r>
              <a:rPr lang="en-US" sz="2200" dirty="0" smtClean="0">
                <a:solidFill>
                  <a:srgbClr val="FFFFFF"/>
                </a:solidFill>
              </a:rPr>
              <a:t>, which are close to Saturn’s rotation rate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6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amcru89_rosencontext2_0207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0" y="3470498"/>
            <a:ext cx="8962480" cy="33875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87812" y="478199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m=4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0684" y="4571403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9730" y="4195735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2438" y="4685449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m=3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94939" y="4798166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m=2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17465" y="3898922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99694"/>
                </a:solidFill>
              </a:rPr>
              <a:t> </a:t>
            </a:r>
            <a:r>
              <a:rPr lang="en-US" dirty="0" smtClean="0">
                <a:solidFill>
                  <a:srgbClr val="D99694"/>
                </a:solidFill>
              </a:rPr>
              <a:t>m=2</a:t>
            </a:r>
            <a:endParaRPr lang="en-US" dirty="0">
              <a:solidFill>
                <a:srgbClr val="D9969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84874" y="4898181"/>
            <a:ext cx="93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 </a:t>
            </a:r>
            <a:r>
              <a:rPr lang="en-US" dirty="0" smtClean="0">
                <a:solidFill>
                  <a:srgbClr val="FF00FF"/>
                </a:solidFill>
              </a:rPr>
              <a:t>m=10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08355" y="3538770"/>
            <a:ext cx="93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m=+3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28445" y="3549540"/>
            <a:ext cx="93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m=+3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" name="Picture 16" descr="waveprofs_RCas106_B56p04_0424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37961" r="6274" b="36573"/>
          <a:stretch/>
        </p:blipFill>
        <p:spPr>
          <a:xfrm>
            <a:off x="221734" y="1191846"/>
            <a:ext cx="8708092" cy="20446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25061" y="3555718"/>
            <a:ext cx="937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m=1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4" name="Straight Connector 3"/>
          <p:cNvCxnSpPr>
            <a:stCxn id="18" idx="1"/>
          </p:cNvCxnSpPr>
          <p:nvPr/>
        </p:nvCxnSpPr>
        <p:spPr>
          <a:xfrm flipH="1" flipV="1">
            <a:off x="1152769" y="2754924"/>
            <a:ext cx="5072292" cy="9854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928445" y="2754923"/>
            <a:ext cx="1342226" cy="9362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37846" y="449385"/>
            <a:ext cx="783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Finally, we found a very strange, “backwards” wave that appears to be an m=1 wave with a pattern speed equal to twice the local  orbital speed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4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veprofs_RCas106_B56p04_0424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10287" r="6274" b="9772"/>
          <a:stretch/>
        </p:blipFill>
        <p:spPr>
          <a:xfrm>
            <a:off x="221734" y="298525"/>
            <a:ext cx="8708092" cy="6418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9457" y="197745"/>
            <a:ext cx="723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Wave with pattern speed greater than local orbital rate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6164" y="4643324"/>
            <a:ext cx="509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Wave with pattern speed less than local orbital rate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4536" y="2397187"/>
            <a:ext cx="613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Wave with pattern speed greater than local orbital rate?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15066" y="627544"/>
            <a:ext cx="253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Outer </a:t>
            </a:r>
            <a:r>
              <a:rPr lang="en-US" dirty="0" err="1" smtClean="0">
                <a:solidFill>
                  <a:srgbClr val="FFFFFF"/>
                </a:solidFill>
              </a:rPr>
              <a:t>Lindblad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Resonace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5379" y="4972344"/>
            <a:ext cx="2480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Inner </a:t>
            </a:r>
            <a:r>
              <a:rPr lang="en-US" dirty="0" err="1" smtClean="0">
                <a:solidFill>
                  <a:srgbClr val="FFFFFF"/>
                </a:solidFill>
              </a:rPr>
              <a:t>Lindblad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Resonace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8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85p67_profplottime_0204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" y="290483"/>
            <a:ext cx="8451273" cy="6541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994" y="8299"/>
            <a:ext cx="8761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This wave appears to be drifting steadily inwards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at a rate of  0.8 km/year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4706" y="4817227"/>
            <a:ext cx="95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Voyager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4706" y="4304487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Cassini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4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 descr="gamcru89_rosencontext2_0207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71217"/>
            <a:ext cx="8963025" cy="283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gma_comp_plot_0424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7"/>
          <a:stretch/>
        </p:blipFill>
        <p:spPr>
          <a:xfrm>
            <a:off x="85725" y="3829596"/>
            <a:ext cx="8963025" cy="3016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621" y="201557"/>
            <a:ext cx="7921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The group velocity of density waves is </a:t>
            </a:r>
          </a:p>
          <a:p>
            <a:pPr algn="ctr"/>
            <a:r>
              <a:rPr lang="en-US" sz="2400" i="1" dirty="0" smtClean="0">
                <a:solidFill>
                  <a:srgbClr val="FFFFFF"/>
                </a:solidFill>
              </a:rPr>
              <a:t>v</a:t>
            </a:r>
            <a:r>
              <a:rPr lang="en-US" sz="2400" i="1" baseline="-25000" dirty="0" smtClean="0">
                <a:solidFill>
                  <a:srgbClr val="FFFFFF"/>
                </a:solidFill>
              </a:rPr>
              <a:t>g</a:t>
            </a:r>
            <a:r>
              <a:rPr lang="en-US" sz="2400" i="1" dirty="0" smtClean="0">
                <a:solidFill>
                  <a:srgbClr val="FFFFFF"/>
                </a:solidFill>
              </a:rPr>
              <a:t> = π</a:t>
            </a:r>
            <a:r>
              <a:rPr lang="en-US" sz="2400" i="1" dirty="0" err="1" smtClean="0">
                <a:solidFill>
                  <a:srgbClr val="FFFFFF"/>
                </a:solidFill>
              </a:rPr>
              <a:t>Gσ</a:t>
            </a:r>
            <a:r>
              <a:rPr lang="en-US" sz="2400" i="1" dirty="0" smtClean="0">
                <a:solidFill>
                  <a:srgbClr val="FFFFFF"/>
                </a:solidFill>
              </a:rPr>
              <a:t>/</a:t>
            </a:r>
            <a:r>
              <a:rPr lang="en-US" sz="2400" i="1" dirty="0" err="1" smtClean="0">
                <a:solidFill>
                  <a:srgbClr val="FFFFFF"/>
                </a:solidFill>
              </a:rPr>
              <a:t>κ</a:t>
            </a:r>
            <a:r>
              <a:rPr lang="en-US" sz="2400" i="1" dirty="0" smtClean="0">
                <a:solidFill>
                  <a:srgbClr val="FFFFFF"/>
                </a:solidFill>
              </a:rPr>
              <a:t> = </a:t>
            </a:r>
            <a:r>
              <a:rPr lang="en-US" sz="2400" dirty="0" smtClean="0">
                <a:solidFill>
                  <a:srgbClr val="FFFFFF"/>
                </a:solidFill>
              </a:rPr>
              <a:t>0.26 km/year(</a:t>
            </a:r>
            <a:r>
              <a:rPr lang="en-US" sz="2400" dirty="0" err="1" smtClean="0">
                <a:solidFill>
                  <a:srgbClr val="FFFFFF"/>
                </a:solidFill>
              </a:rPr>
              <a:t>σ</a:t>
            </a:r>
            <a:r>
              <a:rPr lang="en-US" sz="2400" dirty="0" smtClean="0">
                <a:solidFill>
                  <a:srgbClr val="FFFFFF"/>
                </a:solidFill>
              </a:rPr>
              <a:t>/1g/cm</a:t>
            </a:r>
            <a:r>
              <a:rPr lang="en-US" sz="2400" baseline="30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So the resonance is moving faster than the wave!</a:t>
            </a: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5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6510912" y="2287686"/>
            <a:ext cx="1" cy="4293164"/>
          </a:xfrm>
          <a:prstGeom prst="line">
            <a:avLst/>
          </a:prstGeom>
          <a:ln w="762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5019249" y="2680723"/>
            <a:ext cx="1491663" cy="1531832"/>
          </a:xfrm>
          <a:prstGeom prst="line">
            <a:avLst/>
          </a:prstGeom>
          <a:ln w="76200" cmpd="sng"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547741" y="2680724"/>
            <a:ext cx="2963172" cy="2882268"/>
          </a:xfrm>
          <a:prstGeom prst="line">
            <a:avLst/>
          </a:prstGeom>
          <a:ln w="76200" cmpd="sng"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46621" y="201557"/>
            <a:ext cx="7921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Normally, the wavelength of the density wave declines as it propagates away from the resonance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1592456" y="1330254"/>
            <a:ext cx="5966655" cy="1350469"/>
          </a:xfrm>
          <a:custGeom>
            <a:avLst/>
            <a:gdLst>
              <a:gd name="connsiteX0" fmla="*/ 7821157 w 7821157"/>
              <a:gd name="connsiteY0" fmla="*/ 725634 h 1350469"/>
              <a:gd name="connsiteX1" fmla="*/ 6954379 w 7821157"/>
              <a:gd name="connsiteY1" fmla="*/ 705478 h 1350469"/>
              <a:gd name="connsiteX2" fmla="*/ 6269020 w 7821157"/>
              <a:gd name="connsiteY2" fmla="*/ 705478 h 1350469"/>
              <a:gd name="connsiteX3" fmla="*/ 5099878 w 7821157"/>
              <a:gd name="connsiteY3" fmla="*/ 20182 h 1350469"/>
              <a:gd name="connsiteX4" fmla="*/ 4112155 w 7821157"/>
              <a:gd name="connsiteY4" fmla="*/ 1350463 h 1350469"/>
              <a:gd name="connsiteX5" fmla="*/ 3426796 w 7821157"/>
              <a:gd name="connsiteY5" fmla="*/ 26 h 1350469"/>
              <a:gd name="connsiteX6" fmla="*/ 2902698 w 7821157"/>
              <a:gd name="connsiteY6" fmla="*/ 1310151 h 1350469"/>
              <a:gd name="connsiteX7" fmla="*/ 2701121 w 7821157"/>
              <a:gd name="connsiteY7" fmla="*/ 26 h 1350469"/>
              <a:gd name="connsiteX8" fmla="*/ 2439072 w 7821157"/>
              <a:gd name="connsiteY8" fmla="*/ 1269840 h 1350469"/>
              <a:gd name="connsiteX9" fmla="*/ 2358442 w 7821157"/>
              <a:gd name="connsiteY9" fmla="*/ 40338 h 1350469"/>
              <a:gd name="connsiteX10" fmla="*/ 2217339 w 7821157"/>
              <a:gd name="connsiteY10" fmla="*/ 1269840 h 1350469"/>
              <a:gd name="connsiteX11" fmla="*/ 2197181 w 7821157"/>
              <a:gd name="connsiteY11" fmla="*/ 80650 h 1350469"/>
              <a:gd name="connsiteX12" fmla="*/ 2076235 w 7821157"/>
              <a:gd name="connsiteY12" fmla="*/ 1269840 h 1350469"/>
              <a:gd name="connsiteX13" fmla="*/ 2056078 w 7821157"/>
              <a:gd name="connsiteY13" fmla="*/ 141117 h 1350469"/>
              <a:gd name="connsiteX14" fmla="*/ 1955290 w 7821157"/>
              <a:gd name="connsiteY14" fmla="*/ 1148905 h 1350469"/>
              <a:gd name="connsiteX15" fmla="*/ 1955290 w 7821157"/>
              <a:gd name="connsiteY15" fmla="*/ 302363 h 1350469"/>
              <a:gd name="connsiteX16" fmla="*/ 1874659 w 7821157"/>
              <a:gd name="connsiteY16" fmla="*/ 886880 h 1350469"/>
              <a:gd name="connsiteX17" fmla="*/ 1834344 w 7821157"/>
              <a:gd name="connsiteY17" fmla="*/ 503921 h 1350469"/>
              <a:gd name="connsiteX18" fmla="*/ 1814186 w 7821157"/>
              <a:gd name="connsiteY18" fmla="*/ 765946 h 1350469"/>
              <a:gd name="connsiteX19" fmla="*/ 1753713 w 7821157"/>
              <a:gd name="connsiteY19" fmla="*/ 725634 h 1350469"/>
              <a:gd name="connsiteX20" fmla="*/ 1552137 w 7821157"/>
              <a:gd name="connsiteY20" fmla="*/ 685323 h 1350469"/>
              <a:gd name="connsiteX21" fmla="*/ 0 w 7821157"/>
              <a:gd name="connsiteY21" fmla="*/ 685323 h 135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21157" h="1350469">
                <a:moveTo>
                  <a:pt x="7821157" y="725634"/>
                </a:moveTo>
                <a:lnTo>
                  <a:pt x="6954379" y="705478"/>
                </a:lnTo>
                <a:cubicBezTo>
                  <a:pt x="6695689" y="702119"/>
                  <a:pt x="6578103" y="819694"/>
                  <a:pt x="6269020" y="705478"/>
                </a:cubicBezTo>
                <a:cubicBezTo>
                  <a:pt x="5959937" y="591262"/>
                  <a:pt x="5459355" y="-87315"/>
                  <a:pt x="5099878" y="20182"/>
                </a:cubicBezTo>
                <a:cubicBezTo>
                  <a:pt x="4740401" y="127679"/>
                  <a:pt x="4391002" y="1353822"/>
                  <a:pt x="4112155" y="1350463"/>
                </a:cubicBezTo>
                <a:cubicBezTo>
                  <a:pt x="3833308" y="1347104"/>
                  <a:pt x="3628372" y="6745"/>
                  <a:pt x="3426796" y="26"/>
                </a:cubicBezTo>
                <a:cubicBezTo>
                  <a:pt x="3225220" y="-6693"/>
                  <a:pt x="3023644" y="1310151"/>
                  <a:pt x="2902698" y="1310151"/>
                </a:cubicBezTo>
                <a:cubicBezTo>
                  <a:pt x="2781752" y="1310151"/>
                  <a:pt x="2778392" y="6745"/>
                  <a:pt x="2701121" y="26"/>
                </a:cubicBezTo>
                <a:cubicBezTo>
                  <a:pt x="2623850" y="-6693"/>
                  <a:pt x="2496185" y="1263121"/>
                  <a:pt x="2439072" y="1269840"/>
                </a:cubicBezTo>
                <a:cubicBezTo>
                  <a:pt x="2381959" y="1276559"/>
                  <a:pt x="2395397" y="40338"/>
                  <a:pt x="2358442" y="40338"/>
                </a:cubicBezTo>
                <a:cubicBezTo>
                  <a:pt x="2321487" y="40338"/>
                  <a:pt x="2244216" y="1263121"/>
                  <a:pt x="2217339" y="1269840"/>
                </a:cubicBezTo>
                <a:cubicBezTo>
                  <a:pt x="2190462" y="1276559"/>
                  <a:pt x="2220698" y="80650"/>
                  <a:pt x="2197181" y="80650"/>
                </a:cubicBezTo>
                <a:cubicBezTo>
                  <a:pt x="2173664" y="80650"/>
                  <a:pt x="2099752" y="1259762"/>
                  <a:pt x="2076235" y="1269840"/>
                </a:cubicBezTo>
                <a:cubicBezTo>
                  <a:pt x="2052718" y="1279918"/>
                  <a:pt x="2076235" y="161273"/>
                  <a:pt x="2056078" y="141117"/>
                </a:cubicBezTo>
                <a:cubicBezTo>
                  <a:pt x="2035920" y="120961"/>
                  <a:pt x="1972088" y="1122031"/>
                  <a:pt x="1955290" y="1148905"/>
                </a:cubicBezTo>
                <a:cubicBezTo>
                  <a:pt x="1938492" y="1175779"/>
                  <a:pt x="1968728" y="346034"/>
                  <a:pt x="1955290" y="302363"/>
                </a:cubicBezTo>
                <a:cubicBezTo>
                  <a:pt x="1941852" y="258692"/>
                  <a:pt x="1894817" y="853287"/>
                  <a:pt x="1874659" y="886880"/>
                </a:cubicBezTo>
                <a:cubicBezTo>
                  <a:pt x="1854501" y="920473"/>
                  <a:pt x="1844423" y="524077"/>
                  <a:pt x="1834344" y="503921"/>
                </a:cubicBezTo>
                <a:cubicBezTo>
                  <a:pt x="1824265" y="483765"/>
                  <a:pt x="1827624" y="728994"/>
                  <a:pt x="1814186" y="765946"/>
                </a:cubicBezTo>
                <a:cubicBezTo>
                  <a:pt x="1800748" y="802898"/>
                  <a:pt x="1797388" y="739071"/>
                  <a:pt x="1753713" y="725634"/>
                </a:cubicBezTo>
                <a:cubicBezTo>
                  <a:pt x="1710038" y="712197"/>
                  <a:pt x="1844422" y="692041"/>
                  <a:pt x="1552137" y="685323"/>
                </a:cubicBezTo>
                <a:cubicBezTo>
                  <a:pt x="1259852" y="678605"/>
                  <a:pt x="0" y="685323"/>
                  <a:pt x="0" y="685323"/>
                </a:cubicBez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559111" y="2055888"/>
            <a:ext cx="1584889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176" y="2006730"/>
            <a:ext cx="1584889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768564" y="2287686"/>
            <a:ext cx="1" cy="4293164"/>
          </a:xfrm>
          <a:prstGeom prst="line">
            <a:avLst/>
          </a:prstGeom>
          <a:ln w="76200" cmpd="sng">
            <a:solidFill>
              <a:srgbClr val="FFFF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8066727" y="3981722"/>
            <a:ext cx="755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time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8763" y="3311767"/>
            <a:ext cx="459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28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0462" y="3202557"/>
            <a:ext cx="459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28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 flipV="1">
            <a:off x="5361927" y="2287686"/>
            <a:ext cx="1148985" cy="4293164"/>
          </a:xfrm>
          <a:prstGeom prst="line">
            <a:avLst/>
          </a:prstGeom>
          <a:ln w="762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4374193" y="2680723"/>
            <a:ext cx="1491663" cy="1531832"/>
          </a:xfrm>
          <a:prstGeom prst="line">
            <a:avLst/>
          </a:prstGeom>
          <a:ln w="76200" cmpd="sng"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205055" y="2680724"/>
            <a:ext cx="2963172" cy="2882268"/>
          </a:xfrm>
          <a:prstGeom prst="line">
            <a:avLst/>
          </a:prstGeom>
          <a:ln w="76200" cmpd="sng"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46621" y="201557"/>
            <a:ext cx="792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If the resonance location moves, the wave becomes distorted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1639065" y="1330254"/>
            <a:ext cx="4871847" cy="1350469"/>
          </a:xfrm>
          <a:custGeom>
            <a:avLst/>
            <a:gdLst>
              <a:gd name="connsiteX0" fmla="*/ 7821157 w 7821157"/>
              <a:gd name="connsiteY0" fmla="*/ 725634 h 1350469"/>
              <a:gd name="connsiteX1" fmla="*/ 6954379 w 7821157"/>
              <a:gd name="connsiteY1" fmla="*/ 705478 h 1350469"/>
              <a:gd name="connsiteX2" fmla="*/ 6269020 w 7821157"/>
              <a:gd name="connsiteY2" fmla="*/ 705478 h 1350469"/>
              <a:gd name="connsiteX3" fmla="*/ 5099878 w 7821157"/>
              <a:gd name="connsiteY3" fmla="*/ 20182 h 1350469"/>
              <a:gd name="connsiteX4" fmla="*/ 4112155 w 7821157"/>
              <a:gd name="connsiteY4" fmla="*/ 1350463 h 1350469"/>
              <a:gd name="connsiteX5" fmla="*/ 3426796 w 7821157"/>
              <a:gd name="connsiteY5" fmla="*/ 26 h 1350469"/>
              <a:gd name="connsiteX6" fmla="*/ 2902698 w 7821157"/>
              <a:gd name="connsiteY6" fmla="*/ 1310151 h 1350469"/>
              <a:gd name="connsiteX7" fmla="*/ 2701121 w 7821157"/>
              <a:gd name="connsiteY7" fmla="*/ 26 h 1350469"/>
              <a:gd name="connsiteX8" fmla="*/ 2439072 w 7821157"/>
              <a:gd name="connsiteY8" fmla="*/ 1269840 h 1350469"/>
              <a:gd name="connsiteX9" fmla="*/ 2358442 w 7821157"/>
              <a:gd name="connsiteY9" fmla="*/ 40338 h 1350469"/>
              <a:gd name="connsiteX10" fmla="*/ 2217339 w 7821157"/>
              <a:gd name="connsiteY10" fmla="*/ 1269840 h 1350469"/>
              <a:gd name="connsiteX11" fmla="*/ 2197181 w 7821157"/>
              <a:gd name="connsiteY11" fmla="*/ 80650 h 1350469"/>
              <a:gd name="connsiteX12" fmla="*/ 2076235 w 7821157"/>
              <a:gd name="connsiteY12" fmla="*/ 1269840 h 1350469"/>
              <a:gd name="connsiteX13" fmla="*/ 2056078 w 7821157"/>
              <a:gd name="connsiteY13" fmla="*/ 141117 h 1350469"/>
              <a:gd name="connsiteX14" fmla="*/ 1955290 w 7821157"/>
              <a:gd name="connsiteY14" fmla="*/ 1148905 h 1350469"/>
              <a:gd name="connsiteX15" fmla="*/ 1955290 w 7821157"/>
              <a:gd name="connsiteY15" fmla="*/ 302363 h 1350469"/>
              <a:gd name="connsiteX16" fmla="*/ 1874659 w 7821157"/>
              <a:gd name="connsiteY16" fmla="*/ 886880 h 1350469"/>
              <a:gd name="connsiteX17" fmla="*/ 1834344 w 7821157"/>
              <a:gd name="connsiteY17" fmla="*/ 503921 h 1350469"/>
              <a:gd name="connsiteX18" fmla="*/ 1814186 w 7821157"/>
              <a:gd name="connsiteY18" fmla="*/ 765946 h 1350469"/>
              <a:gd name="connsiteX19" fmla="*/ 1753713 w 7821157"/>
              <a:gd name="connsiteY19" fmla="*/ 725634 h 1350469"/>
              <a:gd name="connsiteX20" fmla="*/ 1552137 w 7821157"/>
              <a:gd name="connsiteY20" fmla="*/ 685323 h 1350469"/>
              <a:gd name="connsiteX21" fmla="*/ 0 w 7821157"/>
              <a:gd name="connsiteY21" fmla="*/ 685323 h 135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21157" h="1350469">
                <a:moveTo>
                  <a:pt x="7821157" y="725634"/>
                </a:moveTo>
                <a:lnTo>
                  <a:pt x="6954379" y="705478"/>
                </a:lnTo>
                <a:cubicBezTo>
                  <a:pt x="6695689" y="702119"/>
                  <a:pt x="6578103" y="819694"/>
                  <a:pt x="6269020" y="705478"/>
                </a:cubicBezTo>
                <a:cubicBezTo>
                  <a:pt x="5959937" y="591262"/>
                  <a:pt x="5459355" y="-87315"/>
                  <a:pt x="5099878" y="20182"/>
                </a:cubicBezTo>
                <a:cubicBezTo>
                  <a:pt x="4740401" y="127679"/>
                  <a:pt x="4391002" y="1353822"/>
                  <a:pt x="4112155" y="1350463"/>
                </a:cubicBezTo>
                <a:cubicBezTo>
                  <a:pt x="3833308" y="1347104"/>
                  <a:pt x="3628372" y="6745"/>
                  <a:pt x="3426796" y="26"/>
                </a:cubicBezTo>
                <a:cubicBezTo>
                  <a:pt x="3225220" y="-6693"/>
                  <a:pt x="3023644" y="1310151"/>
                  <a:pt x="2902698" y="1310151"/>
                </a:cubicBezTo>
                <a:cubicBezTo>
                  <a:pt x="2781752" y="1310151"/>
                  <a:pt x="2778392" y="6745"/>
                  <a:pt x="2701121" y="26"/>
                </a:cubicBezTo>
                <a:cubicBezTo>
                  <a:pt x="2623850" y="-6693"/>
                  <a:pt x="2496185" y="1263121"/>
                  <a:pt x="2439072" y="1269840"/>
                </a:cubicBezTo>
                <a:cubicBezTo>
                  <a:pt x="2381959" y="1276559"/>
                  <a:pt x="2395397" y="40338"/>
                  <a:pt x="2358442" y="40338"/>
                </a:cubicBezTo>
                <a:cubicBezTo>
                  <a:pt x="2321487" y="40338"/>
                  <a:pt x="2244216" y="1263121"/>
                  <a:pt x="2217339" y="1269840"/>
                </a:cubicBezTo>
                <a:cubicBezTo>
                  <a:pt x="2190462" y="1276559"/>
                  <a:pt x="2220698" y="80650"/>
                  <a:pt x="2197181" y="80650"/>
                </a:cubicBezTo>
                <a:cubicBezTo>
                  <a:pt x="2173664" y="80650"/>
                  <a:pt x="2099752" y="1259762"/>
                  <a:pt x="2076235" y="1269840"/>
                </a:cubicBezTo>
                <a:cubicBezTo>
                  <a:pt x="2052718" y="1279918"/>
                  <a:pt x="2076235" y="161273"/>
                  <a:pt x="2056078" y="141117"/>
                </a:cubicBezTo>
                <a:cubicBezTo>
                  <a:pt x="2035920" y="120961"/>
                  <a:pt x="1972088" y="1122031"/>
                  <a:pt x="1955290" y="1148905"/>
                </a:cubicBezTo>
                <a:cubicBezTo>
                  <a:pt x="1938492" y="1175779"/>
                  <a:pt x="1968728" y="346034"/>
                  <a:pt x="1955290" y="302363"/>
                </a:cubicBezTo>
                <a:cubicBezTo>
                  <a:pt x="1941852" y="258692"/>
                  <a:pt x="1894817" y="853287"/>
                  <a:pt x="1874659" y="886880"/>
                </a:cubicBezTo>
                <a:cubicBezTo>
                  <a:pt x="1854501" y="920473"/>
                  <a:pt x="1844423" y="524077"/>
                  <a:pt x="1834344" y="503921"/>
                </a:cubicBezTo>
                <a:cubicBezTo>
                  <a:pt x="1824265" y="483765"/>
                  <a:pt x="1827624" y="728994"/>
                  <a:pt x="1814186" y="765946"/>
                </a:cubicBezTo>
                <a:cubicBezTo>
                  <a:pt x="1800748" y="802898"/>
                  <a:pt x="1797388" y="739071"/>
                  <a:pt x="1753713" y="725634"/>
                </a:cubicBezTo>
                <a:cubicBezTo>
                  <a:pt x="1710038" y="712197"/>
                  <a:pt x="1844422" y="692041"/>
                  <a:pt x="1552137" y="685323"/>
                </a:cubicBezTo>
                <a:cubicBezTo>
                  <a:pt x="1259852" y="678605"/>
                  <a:pt x="0" y="685323"/>
                  <a:pt x="0" y="685323"/>
                </a:cubicBez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6" idx="0"/>
          </p:cNvCxnSpPr>
          <p:nvPr/>
        </p:nvCxnSpPr>
        <p:spPr>
          <a:xfrm>
            <a:off x="6510912" y="2055888"/>
            <a:ext cx="2633088" cy="20156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176" y="2006730"/>
            <a:ext cx="1584889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79241" y="3228934"/>
            <a:ext cx="459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28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9995" y="3202557"/>
            <a:ext cx="459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28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3006" y="2705714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v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res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768564" y="2287686"/>
            <a:ext cx="1" cy="4293164"/>
          </a:xfrm>
          <a:prstGeom prst="line">
            <a:avLst/>
          </a:prstGeom>
          <a:ln w="76200" cmpd="sng">
            <a:solidFill>
              <a:srgbClr val="FFFF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8066727" y="3981722"/>
            <a:ext cx="755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time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1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 flipV="1">
            <a:off x="403153" y="2287686"/>
            <a:ext cx="8365412" cy="4293164"/>
          </a:xfrm>
          <a:prstGeom prst="line">
            <a:avLst/>
          </a:prstGeom>
          <a:ln w="762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721237" y="2680723"/>
            <a:ext cx="1491663" cy="1531832"/>
          </a:xfrm>
          <a:prstGeom prst="line">
            <a:avLst/>
          </a:prstGeom>
          <a:ln w="76200" cmpd="sng"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910585" y="2680724"/>
            <a:ext cx="2963172" cy="2882268"/>
          </a:xfrm>
          <a:prstGeom prst="line">
            <a:avLst/>
          </a:prstGeom>
          <a:ln w="76200" cmpd="sng"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46621" y="201557"/>
            <a:ext cx="7921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If the resonance location moves faster than the wave can propagate, the wave can be turned inside out.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 flipH="1">
            <a:off x="403152" y="1330254"/>
            <a:ext cx="5200665" cy="1350469"/>
          </a:xfrm>
          <a:custGeom>
            <a:avLst/>
            <a:gdLst>
              <a:gd name="connsiteX0" fmla="*/ 7821157 w 7821157"/>
              <a:gd name="connsiteY0" fmla="*/ 725634 h 1350469"/>
              <a:gd name="connsiteX1" fmla="*/ 6954379 w 7821157"/>
              <a:gd name="connsiteY1" fmla="*/ 705478 h 1350469"/>
              <a:gd name="connsiteX2" fmla="*/ 6269020 w 7821157"/>
              <a:gd name="connsiteY2" fmla="*/ 705478 h 1350469"/>
              <a:gd name="connsiteX3" fmla="*/ 5099878 w 7821157"/>
              <a:gd name="connsiteY3" fmla="*/ 20182 h 1350469"/>
              <a:gd name="connsiteX4" fmla="*/ 4112155 w 7821157"/>
              <a:gd name="connsiteY4" fmla="*/ 1350463 h 1350469"/>
              <a:gd name="connsiteX5" fmla="*/ 3426796 w 7821157"/>
              <a:gd name="connsiteY5" fmla="*/ 26 h 1350469"/>
              <a:gd name="connsiteX6" fmla="*/ 2902698 w 7821157"/>
              <a:gd name="connsiteY6" fmla="*/ 1310151 h 1350469"/>
              <a:gd name="connsiteX7" fmla="*/ 2701121 w 7821157"/>
              <a:gd name="connsiteY7" fmla="*/ 26 h 1350469"/>
              <a:gd name="connsiteX8" fmla="*/ 2439072 w 7821157"/>
              <a:gd name="connsiteY8" fmla="*/ 1269840 h 1350469"/>
              <a:gd name="connsiteX9" fmla="*/ 2358442 w 7821157"/>
              <a:gd name="connsiteY9" fmla="*/ 40338 h 1350469"/>
              <a:gd name="connsiteX10" fmla="*/ 2217339 w 7821157"/>
              <a:gd name="connsiteY10" fmla="*/ 1269840 h 1350469"/>
              <a:gd name="connsiteX11" fmla="*/ 2197181 w 7821157"/>
              <a:gd name="connsiteY11" fmla="*/ 80650 h 1350469"/>
              <a:gd name="connsiteX12" fmla="*/ 2076235 w 7821157"/>
              <a:gd name="connsiteY12" fmla="*/ 1269840 h 1350469"/>
              <a:gd name="connsiteX13" fmla="*/ 2056078 w 7821157"/>
              <a:gd name="connsiteY13" fmla="*/ 141117 h 1350469"/>
              <a:gd name="connsiteX14" fmla="*/ 1955290 w 7821157"/>
              <a:gd name="connsiteY14" fmla="*/ 1148905 h 1350469"/>
              <a:gd name="connsiteX15" fmla="*/ 1955290 w 7821157"/>
              <a:gd name="connsiteY15" fmla="*/ 302363 h 1350469"/>
              <a:gd name="connsiteX16" fmla="*/ 1874659 w 7821157"/>
              <a:gd name="connsiteY16" fmla="*/ 886880 h 1350469"/>
              <a:gd name="connsiteX17" fmla="*/ 1834344 w 7821157"/>
              <a:gd name="connsiteY17" fmla="*/ 503921 h 1350469"/>
              <a:gd name="connsiteX18" fmla="*/ 1814186 w 7821157"/>
              <a:gd name="connsiteY18" fmla="*/ 765946 h 1350469"/>
              <a:gd name="connsiteX19" fmla="*/ 1753713 w 7821157"/>
              <a:gd name="connsiteY19" fmla="*/ 725634 h 1350469"/>
              <a:gd name="connsiteX20" fmla="*/ 1552137 w 7821157"/>
              <a:gd name="connsiteY20" fmla="*/ 685323 h 1350469"/>
              <a:gd name="connsiteX21" fmla="*/ 0 w 7821157"/>
              <a:gd name="connsiteY21" fmla="*/ 685323 h 1350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21157" h="1350469">
                <a:moveTo>
                  <a:pt x="7821157" y="725634"/>
                </a:moveTo>
                <a:lnTo>
                  <a:pt x="6954379" y="705478"/>
                </a:lnTo>
                <a:cubicBezTo>
                  <a:pt x="6695689" y="702119"/>
                  <a:pt x="6578103" y="819694"/>
                  <a:pt x="6269020" y="705478"/>
                </a:cubicBezTo>
                <a:cubicBezTo>
                  <a:pt x="5959937" y="591262"/>
                  <a:pt x="5459355" y="-87315"/>
                  <a:pt x="5099878" y="20182"/>
                </a:cubicBezTo>
                <a:cubicBezTo>
                  <a:pt x="4740401" y="127679"/>
                  <a:pt x="4391002" y="1353822"/>
                  <a:pt x="4112155" y="1350463"/>
                </a:cubicBezTo>
                <a:cubicBezTo>
                  <a:pt x="3833308" y="1347104"/>
                  <a:pt x="3628372" y="6745"/>
                  <a:pt x="3426796" y="26"/>
                </a:cubicBezTo>
                <a:cubicBezTo>
                  <a:pt x="3225220" y="-6693"/>
                  <a:pt x="3023644" y="1310151"/>
                  <a:pt x="2902698" y="1310151"/>
                </a:cubicBezTo>
                <a:cubicBezTo>
                  <a:pt x="2781752" y="1310151"/>
                  <a:pt x="2778392" y="6745"/>
                  <a:pt x="2701121" y="26"/>
                </a:cubicBezTo>
                <a:cubicBezTo>
                  <a:pt x="2623850" y="-6693"/>
                  <a:pt x="2496185" y="1263121"/>
                  <a:pt x="2439072" y="1269840"/>
                </a:cubicBezTo>
                <a:cubicBezTo>
                  <a:pt x="2381959" y="1276559"/>
                  <a:pt x="2395397" y="40338"/>
                  <a:pt x="2358442" y="40338"/>
                </a:cubicBezTo>
                <a:cubicBezTo>
                  <a:pt x="2321487" y="40338"/>
                  <a:pt x="2244216" y="1263121"/>
                  <a:pt x="2217339" y="1269840"/>
                </a:cubicBezTo>
                <a:cubicBezTo>
                  <a:pt x="2190462" y="1276559"/>
                  <a:pt x="2220698" y="80650"/>
                  <a:pt x="2197181" y="80650"/>
                </a:cubicBezTo>
                <a:cubicBezTo>
                  <a:pt x="2173664" y="80650"/>
                  <a:pt x="2099752" y="1259762"/>
                  <a:pt x="2076235" y="1269840"/>
                </a:cubicBezTo>
                <a:cubicBezTo>
                  <a:pt x="2052718" y="1279918"/>
                  <a:pt x="2076235" y="161273"/>
                  <a:pt x="2056078" y="141117"/>
                </a:cubicBezTo>
                <a:cubicBezTo>
                  <a:pt x="2035920" y="120961"/>
                  <a:pt x="1972088" y="1122031"/>
                  <a:pt x="1955290" y="1148905"/>
                </a:cubicBezTo>
                <a:cubicBezTo>
                  <a:pt x="1938492" y="1175779"/>
                  <a:pt x="1968728" y="346034"/>
                  <a:pt x="1955290" y="302363"/>
                </a:cubicBezTo>
                <a:cubicBezTo>
                  <a:pt x="1941852" y="258692"/>
                  <a:pt x="1894817" y="853287"/>
                  <a:pt x="1874659" y="886880"/>
                </a:cubicBezTo>
                <a:cubicBezTo>
                  <a:pt x="1854501" y="920473"/>
                  <a:pt x="1844423" y="524077"/>
                  <a:pt x="1834344" y="503921"/>
                </a:cubicBezTo>
                <a:cubicBezTo>
                  <a:pt x="1824265" y="483765"/>
                  <a:pt x="1827624" y="728994"/>
                  <a:pt x="1814186" y="765946"/>
                </a:cubicBezTo>
                <a:cubicBezTo>
                  <a:pt x="1800748" y="802898"/>
                  <a:pt x="1797388" y="739071"/>
                  <a:pt x="1753713" y="725634"/>
                </a:cubicBezTo>
                <a:cubicBezTo>
                  <a:pt x="1710038" y="712197"/>
                  <a:pt x="1844422" y="692041"/>
                  <a:pt x="1552137" y="685323"/>
                </a:cubicBezTo>
                <a:cubicBezTo>
                  <a:pt x="1259852" y="678605"/>
                  <a:pt x="0" y="685323"/>
                  <a:pt x="0" y="685323"/>
                </a:cubicBez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56" idx="21"/>
          </p:cNvCxnSpPr>
          <p:nvPr/>
        </p:nvCxnSpPr>
        <p:spPr>
          <a:xfrm flipV="1">
            <a:off x="5603817" y="2006730"/>
            <a:ext cx="3540183" cy="8847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56" idx="0"/>
          </p:cNvCxnSpPr>
          <p:nvPr/>
        </p:nvCxnSpPr>
        <p:spPr>
          <a:xfrm>
            <a:off x="54176" y="2055888"/>
            <a:ext cx="348976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14668" y="2980849"/>
            <a:ext cx="459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28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8092" y="3202557"/>
            <a:ext cx="459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</a:t>
            </a:r>
            <a:r>
              <a:rPr lang="en-US" sz="28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621" y="2719239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v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res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768564" y="2287686"/>
            <a:ext cx="1" cy="4293164"/>
          </a:xfrm>
          <a:prstGeom prst="line">
            <a:avLst/>
          </a:prstGeom>
          <a:ln w="76200" cmpd="sng">
            <a:solidFill>
              <a:srgbClr val="FFFF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8066727" y="3981722"/>
            <a:ext cx="755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time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1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pw_small_til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7" r="12000"/>
          <a:stretch>
            <a:fillRect/>
          </a:stretch>
        </p:blipFill>
        <p:spPr bwMode="auto">
          <a:xfrm>
            <a:off x="0" y="1563687"/>
            <a:ext cx="91440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133600" y="3886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6248400" cy="411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The Dark Side of Saturn and the Rings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1164" y="325343"/>
            <a:ext cx="91439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 smtClean="0">
              <a:solidFill>
                <a:srgbClr val="FFFFFF"/>
              </a:solidFill>
              <a:sym typeface="Wingdings"/>
            </a:endParaRPr>
          </a:p>
          <a:p>
            <a:r>
              <a:rPr lang="en-US" sz="2200" dirty="0" smtClean="0">
                <a:solidFill>
                  <a:srgbClr val="FFFFFF"/>
                </a:solidFill>
                <a:sym typeface="Wingdings"/>
              </a:rPr>
              <a:t>The C ring data suggests Saturn’s oscillations behave in unexpected ways</a:t>
            </a:r>
          </a:p>
          <a:p>
            <a:endParaRPr lang="en-US" sz="2200" dirty="0">
              <a:solidFill>
                <a:srgbClr val="FFFFFF"/>
              </a:solidFill>
              <a:sym typeface="Wingdings"/>
            </a:endParaRPr>
          </a:p>
          <a:p>
            <a:r>
              <a:rPr lang="en-US" sz="2200" dirty="0" smtClean="0">
                <a:solidFill>
                  <a:srgbClr val="FFFFFF"/>
                </a:solidFill>
                <a:sym typeface="Wingdings"/>
              </a:rPr>
              <a:t>Oscillation Modes in Saturn are split</a:t>
            </a:r>
          </a:p>
          <a:p>
            <a:endParaRPr lang="en-US" sz="1200" dirty="0">
              <a:solidFill>
                <a:srgbClr val="FFFFFF"/>
              </a:solidFill>
              <a:sym typeface="Wingdings"/>
            </a:endParaRPr>
          </a:p>
          <a:p>
            <a:r>
              <a:rPr lang="en-US" sz="2200" dirty="0" smtClean="0">
                <a:solidFill>
                  <a:srgbClr val="FFFFFF"/>
                </a:solidFill>
                <a:sym typeface="Wingdings"/>
              </a:rPr>
              <a:t>The m=10 mode is strongly excited</a:t>
            </a:r>
          </a:p>
          <a:p>
            <a:endParaRPr lang="en-US" sz="1200" dirty="0">
              <a:solidFill>
                <a:srgbClr val="FFFFFF"/>
              </a:solidFill>
              <a:sym typeface="Wingdings"/>
            </a:endParaRPr>
          </a:p>
          <a:p>
            <a:r>
              <a:rPr lang="en-US" sz="2200" dirty="0" smtClean="0">
                <a:solidFill>
                  <a:srgbClr val="FFFFFF"/>
                </a:solidFill>
                <a:sym typeface="Wingdings"/>
              </a:rPr>
              <a:t>Something inside Saturn is changing</a:t>
            </a:r>
            <a:endParaRPr lang="en-US" sz="2200" dirty="0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8923" y="5881077"/>
            <a:ext cx="4415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FFFFFF"/>
                </a:solidFill>
              </a:rPr>
              <a:t>Stay Tuned!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56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Summary: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0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Box 40"/>
          <p:cNvSpPr txBox="1">
            <a:spLocks noChangeArrowheads="1"/>
          </p:cNvSpPr>
          <p:nvPr/>
        </p:nvSpPr>
        <p:spPr bwMode="auto">
          <a:xfrm>
            <a:off x="4800600" y="608766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1" descr="ring_panorama_PIA06175_mod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498"/>
            <a:ext cx="9144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986588" y="1275098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962400" y="1275098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85800" y="1275098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8632968" y="1585460"/>
            <a:ext cx="139605" cy="1118052"/>
          </a:xfrm>
          <a:prstGeom prst="line">
            <a:avLst/>
          </a:prstGeom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46956" y="1585460"/>
            <a:ext cx="8247092" cy="1025978"/>
          </a:xfrm>
          <a:prstGeom prst="line">
            <a:avLst/>
          </a:prstGeom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6956" y="4783"/>
            <a:ext cx="8651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Similar patterns are found in the A ring, near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 mean-motion resonances with Saturn’s moons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4" name="Picture 3" descr="PIA06095_mod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1" r="4089" b="1071"/>
          <a:stretch>
            <a:fillRect/>
          </a:stretch>
        </p:blipFill>
        <p:spPr bwMode="auto">
          <a:xfrm>
            <a:off x="177800" y="2611438"/>
            <a:ext cx="881380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941388" y="5603875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Ring Particle Orbital Period= 5/6 Janus</a:t>
            </a:r>
            <a:r>
              <a:rPr lang="ja-JP" altLang="en-US" sz="1800">
                <a:solidFill>
                  <a:srgbClr val="FFFFFF"/>
                </a:solidFill>
              </a:rPr>
              <a:t>’</a:t>
            </a:r>
            <a:r>
              <a:rPr lang="en-US" sz="1800">
                <a:solidFill>
                  <a:srgbClr val="FFFFFF"/>
                </a:solidFill>
              </a:rPr>
              <a:t> Orbital Period</a:t>
            </a: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3760788" y="5603875"/>
            <a:ext cx="205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Ring Particle Orbital Period= 12/13 Pandora</a:t>
            </a:r>
            <a:r>
              <a:rPr lang="ja-JP" altLang="en-US" sz="1800">
                <a:solidFill>
                  <a:srgbClr val="FFFFFF"/>
                </a:solidFill>
              </a:rPr>
              <a:t>’</a:t>
            </a:r>
            <a:r>
              <a:rPr lang="en-US" sz="1800">
                <a:solidFill>
                  <a:srgbClr val="FFFFFF"/>
                </a:solidFill>
              </a:rPr>
              <a:t>s Orbital Period</a:t>
            </a: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6427788" y="5603875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Ring Particle </a:t>
            </a:r>
          </a:p>
          <a:p>
            <a:pPr eaLnBrk="1" hangingPunct="1"/>
            <a:r>
              <a:rPr lang="en-US" sz="1800">
                <a:solidFill>
                  <a:srgbClr val="FFFFFF"/>
                </a:solidFill>
              </a:rPr>
              <a:t>Orbital Period= </a:t>
            </a:r>
          </a:p>
          <a:p>
            <a:pPr eaLnBrk="1" hangingPunct="1"/>
            <a:r>
              <a:rPr lang="en-US" sz="1800">
                <a:solidFill>
                  <a:srgbClr val="FFFFFF"/>
                </a:solidFill>
              </a:rPr>
              <a:t>18/19 Prometheus</a:t>
            </a:r>
            <a:r>
              <a:rPr lang="ja-JP" altLang="en-US" sz="1800">
                <a:solidFill>
                  <a:srgbClr val="FFFFFF"/>
                </a:solidFill>
              </a:rPr>
              <a:t>’</a:t>
            </a:r>
            <a:r>
              <a:rPr lang="en-US" sz="1800">
                <a:solidFill>
                  <a:srgbClr val="FFFFFF"/>
                </a:solidFill>
              </a:rPr>
              <a:t> Orbital Period</a:t>
            </a:r>
          </a:p>
        </p:txBody>
      </p:sp>
    </p:spTree>
    <p:extLst>
      <p:ext uri="{BB962C8B-B14F-4D97-AF65-F5344CB8AC3E}">
        <p14:creationId xmlns:p14="http://schemas.microsoft.com/office/powerpoint/2010/main" val="195292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714" y="1251857"/>
            <a:ext cx="68398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Supplemental Material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2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wavesunselplot_RSCnc85_0114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8" r="44441"/>
          <a:stretch/>
        </p:blipFill>
        <p:spPr>
          <a:xfrm>
            <a:off x="0" y="634952"/>
            <a:ext cx="4271825" cy="6103993"/>
          </a:xfrm>
          <a:prstGeom prst="rect">
            <a:avLst/>
          </a:prstGeom>
        </p:spPr>
      </p:pic>
      <p:pic>
        <p:nvPicPr>
          <p:cNvPr id="4" name="Picture 3" descr="cwavesunselplot_RSCnc85_0114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1" t="32594" r="2799" b="40762"/>
          <a:stretch/>
        </p:blipFill>
        <p:spPr>
          <a:xfrm>
            <a:off x="996932" y="4047832"/>
            <a:ext cx="3245455" cy="1746123"/>
          </a:xfrm>
          <a:prstGeom prst="rect">
            <a:avLst/>
          </a:prstGeom>
        </p:spPr>
      </p:pic>
      <p:pic>
        <p:nvPicPr>
          <p:cNvPr id="12" name="Picture 11" descr="cwavesunselplot_RSCnc85_0114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1" t="6653" r="2799" b="66703"/>
          <a:stretch/>
        </p:blipFill>
        <p:spPr>
          <a:xfrm>
            <a:off x="966832" y="634952"/>
            <a:ext cx="3245455" cy="1746122"/>
          </a:xfrm>
          <a:prstGeom prst="rect">
            <a:avLst/>
          </a:prstGeom>
        </p:spPr>
      </p:pic>
      <p:pic>
        <p:nvPicPr>
          <p:cNvPr id="5" name="Picture 4" descr="cwavesunselplot_RSCnc80_0114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3" r="44296"/>
          <a:stretch/>
        </p:blipFill>
        <p:spPr>
          <a:xfrm>
            <a:off x="4465328" y="626519"/>
            <a:ext cx="4405791" cy="6240798"/>
          </a:xfrm>
          <a:prstGeom prst="rect">
            <a:avLst/>
          </a:prstGeom>
        </p:spPr>
      </p:pic>
      <p:pic>
        <p:nvPicPr>
          <p:cNvPr id="16" name="Picture 15" descr="cwavesunselplot_RSCnc80_0114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6" t="8699" r="4651" b="65445"/>
          <a:stretch/>
        </p:blipFill>
        <p:spPr>
          <a:xfrm>
            <a:off x="5463990" y="654794"/>
            <a:ext cx="3307899" cy="1760895"/>
          </a:xfrm>
          <a:prstGeom prst="rect">
            <a:avLst/>
          </a:prstGeom>
        </p:spPr>
      </p:pic>
      <p:pic>
        <p:nvPicPr>
          <p:cNvPr id="17" name="Picture 16" descr="cwavesunselplot_RSCnc80_0114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9" t="33755" r="2778" b="40389"/>
          <a:stretch/>
        </p:blipFill>
        <p:spPr>
          <a:xfrm>
            <a:off x="5583066" y="4092586"/>
            <a:ext cx="3307899" cy="17608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921" y="138896"/>
            <a:ext cx="892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Spot checks of particular pairs of occultation cuts confirm this result.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6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P93_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0" y="778933"/>
            <a:ext cx="7848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0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P93_fig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1" y="923673"/>
            <a:ext cx="7462060" cy="5832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400" y="6488668"/>
            <a:ext cx="36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Figure 4 from Marley and </a:t>
            </a:r>
            <a:r>
              <a:rPr lang="en-US" dirty="0" err="1" smtClean="0">
                <a:solidFill>
                  <a:srgbClr val="FFFFFF"/>
                </a:solidFill>
              </a:rPr>
              <a:t>Porco</a:t>
            </a:r>
            <a:r>
              <a:rPr lang="en-US" dirty="0" smtClean="0">
                <a:solidFill>
                  <a:srgbClr val="FFFFFF"/>
                </a:solidFill>
              </a:rPr>
              <a:t> 1983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665" y="287867"/>
            <a:ext cx="8572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Previous calculations had shown that some of these resonances should  lie in the C ring.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9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mi87diag_081707re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11667" r="32353" b="15416"/>
          <a:stretch/>
        </p:blipFill>
        <p:spPr bwMode="auto">
          <a:xfrm>
            <a:off x="4414946" y="2559724"/>
            <a:ext cx="4059664" cy="37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01" y="85210"/>
            <a:ext cx="898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Organized motions can be produced by any periodic perturbing force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091" y="1770017"/>
            <a:ext cx="8537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Synodic period of the periodic force ≈ m x </a:t>
            </a:r>
            <a:r>
              <a:rPr lang="en-US" sz="2000" dirty="0" err="1" smtClean="0">
                <a:solidFill>
                  <a:srgbClr val="FFFFFF"/>
                </a:solidFill>
              </a:rPr>
              <a:t>Epicyclic</a:t>
            </a:r>
            <a:r>
              <a:rPr lang="en-US" sz="2000" dirty="0" smtClean="0">
                <a:solidFill>
                  <a:srgbClr val="FFFFFF"/>
                </a:solidFill>
              </a:rPr>
              <a:t> period of ring particle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49048" y="3868674"/>
            <a:ext cx="1021404" cy="103761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4285" y="6215078"/>
            <a:ext cx="429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Frame co-rotating with the perturbing force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292668" y="4947937"/>
            <a:ext cx="785282" cy="2637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376360" y="4402754"/>
            <a:ext cx="785282" cy="2637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292668" y="3854768"/>
            <a:ext cx="785282" cy="2637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9" descr="mi87diag_081707r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11667" r="28564" b="15416"/>
          <a:stretch>
            <a:fillRect/>
          </a:stretch>
        </p:blipFill>
        <p:spPr bwMode="auto">
          <a:xfrm>
            <a:off x="125748" y="2570996"/>
            <a:ext cx="4335757" cy="37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27"/>
          <p:cNvSpPr/>
          <p:nvPr/>
        </p:nvSpPr>
        <p:spPr>
          <a:xfrm>
            <a:off x="1859851" y="3879946"/>
            <a:ext cx="1021404" cy="103761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185412" y="4281662"/>
            <a:ext cx="291830" cy="29183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9098" y="6226350"/>
            <a:ext cx="330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Frame co-rotating with the moon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2700733"/>
            <a:ext cx="127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not to scale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1758" y="1166583"/>
            <a:ext cx="8358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  </a:t>
            </a:r>
            <a:r>
              <a:rPr lang="en-US" sz="2000" dirty="0" smtClean="0">
                <a:solidFill>
                  <a:srgbClr val="FFFFFF"/>
                </a:solidFill>
              </a:rPr>
              <a:t>      Orbit period of ring particle  ≈           x Rotation period of perturbing force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87220" y="1082730"/>
            <a:ext cx="829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u="sng" dirty="0" smtClean="0">
                <a:solidFill>
                  <a:srgbClr val="FFFFFF"/>
                </a:solidFill>
              </a:rPr>
              <a:t>m – 1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68423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204" y="176894"/>
            <a:ext cx="8222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At this resonance, </a:t>
            </a:r>
            <a:r>
              <a:rPr lang="en-US" sz="2400" dirty="0" err="1" smtClean="0">
                <a:solidFill>
                  <a:srgbClr val="FFFFFF"/>
                </a:solidFill>
              </a:rPr>
              <a:t>Mimas</a:t>
            </a:r>
            <a:r>
              <a:rPr lang="en-US" sz="2400" dirty="0" smtClean="0">
                <a:solidFill>
                  <a:srgbClr val="FFFFFF"/>
                </a:solidFill>
              </a:rPr>
              <a:t>’ periodic perturbations produce patterns by organizing the radial motions of the ring particles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3890" y="1166583"/>
            <a:ext cx="717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  </a:t>
            </a:r>
            <a:r>
              <a:rPr lang="en-US" sz="2000" dirty="0" smtClean="0">
                <a:solidFill>
                  <a:srgbClr val="FFFFFF"/>
                </a:solidFill>
              </a:rPr>
              <a:t>      Orbit period of ring particle  ≈           x Orbital period of moon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603" y="1788160"/>
            <a:ext cx="8537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Time between ring-moon </a:t>
            </a:r>
            <a:r>
              <a:rPr lang="en-US" sz="2000" dirty="0">
                <a:solidFill>
                  <a:srgbClr val="FFFFFF"/>
                </a:solidFill>
              </a:rPr>
              <a:t>conjunctions ≈</a:t>
            </a:r>
            <a:r>
              <a:rPr lang="en-US" sz="2000" dirty="0" smtClean="0">
                <a:solidFill>
                  <a:srgbClr val="FFFFFF"/>
                </a:solidFill>
              </a:rPr>
              <a:t> 8 </a:t>
            </a:r>
            <a:r>
              <a:rPr lang="en-US" sz="2000" dirty="0">
                <a:solidFill>
                  <a:srgbClr val="FFFFFF"/>
                </a:solidFill>
              </a:rPr>
              <a:t>x </a:t>
            </a:r>
            <a:r>
              <a:rPr lang="en-US" sz="2000" dirty="0" err="1">
                <a:solidFill>
                  <a:srgbClr val="FFFFFF"/>
                </a:solidFill>
              </a:rPr>
              <a:t>Epicyclic</a:t>
            </a:r>
            <a:r>
              <a:rPr lang="en-US" sz="2000" dirty="0">
                <a:solidFill>
                  <a:srgbClr val="FFFFFF"/>
                </a:solidFill>
              </a:rPr>
              <a:t> period of ring particle  </a:t>
            </a:r>
            <a:r>
              <a:rPr lang="en-US" sz="2000" dirty="0" smtClean="0">
                <a:solidFill>
                  <a:srgbClr val="FFFFFF"/>
                </a:solidFill>
              </a:rPr>
              <a:t> 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2225" y="1082730"/>
            <a:ext cx="829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u="sng" dirty="0" smtClean="0">
                <a:solidFill>
                  <a:srgbClr val="FFFFFF"/>
                </a:solidFill>
              </a:rPr>
              <a:t>7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8</a:t>
            </a:r>
          </a:p>
        </p:txBody>
      </p:sp>
      <p:sp>
        <p:nvSpPr>
          <p:cNvPr id="6" name="Donut 5"/>
          <p:cNvSpPr/>
          <p:nvPr/>
        </p:nvSpPr>
        <p:spPr>
          <a:xfrm>
            <a:off x="1076017" y="3046609"/>
            <a:ext cx="2743200" cy="2743200"/>
          </a:xfrm>
          <a:prstGeom prst="donut">
            <a:avLst>
              <a:gd name="adj" fmla="val 1958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68429" y="3903956"/>
            <a:ext cx="1021404" cy="103761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51015" y="3363391"/>
            <a:ext cx="2148840" cy="2297179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57918" y="2542084"/>
            <a:ext cx="3793787" cy="3793787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98209" y="2396169"/>
            <a:ext cx="291830" cy="29183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5777" y="6439024"/>
            <a:ext cx="146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Inertial frame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358882" y="3257663"/>
            <a:ext cx="145915" cy="145915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9" descr="mi87diag_081707re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11667" r="32628" b="15416"/>
          <a:stretch/>
        </p:blipFill>
        <p:spPr bwMode="auto">
          <a:xfrm>
            <a:off x="4414946" y="2559724"/>
            <a:ext cx="4039626" cy="37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6149048" y="3868674"/>
            <a:ext cx="1021404" cy="103761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60752" y="2312273"/>
            <a:ext cx="291830" cy="29183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8295" y="6360222"/>
            <a:ext cx="330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Frame co-rotating with the moon</a:t>
            </a:r>
          </a:p>
        </p:txBody>
      </p:sp>
      <p:sp>
        <p:nvSpPr>
          <p:cNvPr id="18" name="Oval 17"/>
          <p:cNvSpPr/>
          <p:nvPr/>
        </p:nvSpPr>
        <p:spPr>
          <a:xfrm>
            <a:off x="6532633" y="2996784"/>
            <a:ext cx="145915" cy="145915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3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2730"/>
                                  </p:stCondLst>
                                  <p:childTnLst>
                                    <p:animMotion origin="layout" path="M 3.88889E-6 -1.85185E-6 C 0.11441 -1.85185E-6 0.20764 0.12384 0.20764 0.27662 C 0.20764 0.42894 0.11441 0.55347 3.88889E-6 0.55347 C -0.11424 0.55347 -0.20695 0.42894 -0.20695 0.27662 C -0.20695 0.12384 -0.11424 -1.85185E-6 3.88889E-6 -1.85185E-6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2730"/>
                                  </p:stCondLst>
                                  <p:childTnLst>
                                    <p:animMotion origin="layout" path="M -2.22222E-6 1.85185E-6 C 0.06493 1.85185E-6 0.11806 0.07616 0.11806 0.17083 C 0.11806 0.26504 0.06493 0.34213 -2.22222E-6 0.34213 C -0.0651 0.34213 -0.11788 0.26504 -0.11788 0.17083 C -0.11788 0.07616 -0.0651 1.85185E-6 -2.22222E-6 1.85185E-6 Z " pathEditMode="relative" rAng="0" ptsTypes="fffff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pat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88 0.10833 L -0.06025 -0.00301 L 0.06354 -0.00301 L 0.15069 0.10833 L 0.15069 0.26759 L 0.06354 0.38009 L -0.06025 0.38009 L -0.14688 0.26759 L -0.14688 0.10833 Z " pathEditMode="relative" rAng="0" ptsTypes="FFFFFFFFF">
                                      <p:cBhvr>
                                        <p:cTn id="10" dur="1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6148" y="316043"/>
            <a:ext cx="672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What happens at a (first order) </a:t>
            </a:r>
            <a:r>
              <a:rPr lang="en-US" sz="2400" dirty="0" err="1" smtClean="0">
                <a:solidFill>
                  <a:srgbClr val="FFFFFF"/>
                </a:solidFill>
              </a:rPr>
              <a:t>Lindblad</a:t>
            </a:r>
            <a:r>
              <a:rPr lang="en-US" sz="2400" dirty="0" smtClean="0">
                <a:solidFill>
                  <a:srgbClr val="FFFFFF"/>
                </a:solidFill>
              </a:rPr>
              <a:t> resonance?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315" y="1166583"/>
            <a:ext cx="717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  </a:t>
            </a:r>
            <a:r>
              <a:rPr lang="en-US" sz="2000" dirty="0" smtClean="0">
                <a:solidFill>
                  <a:srgbClr val="FFFFFF"/>
                </a:solidFill>
              </a:rPr>
              <a:t>      Orbit period of ring particle  ≈           x Orbital period of moon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316" y="1788160"/>
            <a:ext cx="8537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m x </a:t>
            </a:r>
            <a:r>
              <a:rPr lang="en-US" sz="2000" dirty="0" err="1" smtClean="0">
                <a:solidFill>
                  <a:srgbClr val="FFFFFF"/>
                </a:solidFill>
              </a:rPr>
              <a:t>Epicyclic</a:t>
            </a:r>
            <a:r>
              <a:rPr lang="en-US" sz="2000" dirty="0" smtClean="0">
                <a:solidFill>
                  <a:srgbClr val="FFFFFF"/>
                </a:solidFill>
              </a:rPr>
              <a:t> period of ring particle  ≈  </a:t>
            </a:r>
            <a:r>
              <a:rPr lang="en-US" sz="2000" dirty="0">
                <a:solidFill>
                  <a:srgbClr val="FFFFFF"/>
                </a:solidFill>
              </a:rPr>
              <a:t>P</a:t>
            </a:r>
            <a:r>
              <a:rPr lang="en-US" sz="2000" dirty="0" smtClean="0">
                <a:solidFill>
                  <a:srgbClr val="FFFFFF"/>
                </a:solidFill>
              </a:rPr>
              <a:t>eriod between ring-moon conjunctions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5790" y="1100873"/>
            <a:ext cx="829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u="sng" dirty="0" smtClean="0">
                <a:solidFill>
                  <a:srgbClr val="FFFFFF"/>
                </a:solidFill>
              </a:rPr>
              <a:t>m – 1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m</a:t>
            </a:r>
          </a:p>
        </p:txBody>
      </p:sp>
      <p:sp>
        <p:nvSpPr>
          <p:cNvPr id="6" name="Donut 5"/>
          <p:cNvSpPr/>
          <p:nvPr/>
        </p:nvSpPr>
        <p:spPr>
          <a:xfrm>
            <a:off x="1076017" y="3046609"/>
            <a:ext cx="2743200" cy="2743200"/>
          </a:xfrm>
          <a:prstGeom prst="donut">
            <a:avLst>
              <a:gd name="adj" fmla="val 1958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68429" y="3903956"/>
            <a:ext cx="1021404" cy="103761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51015" y="3363391"/>
            <a:ext cx="2148840" cy="2297179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57918" y="2542084"/>
            <a:ext cx="3793787" cy="3793787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98209" y="2396169"/>
            <a:ext cx="291830" cy="29183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5777" y="6439024"/>
            <a:ext cx="146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Inertial frame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358882" y="3257663"/>
            <a:ext cx="145915" cy="145915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9" descr="mi87diag_081707re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11667" r="32628" b="15416"/>
          <a:stretch/>
        </p:blipFill>
        <p:spPr bwMode="auto">
          <a:xfrm>
            <a:off x="4414946" y="2559724"/>
            <a:ext cx="4039626" cy="37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6149048" y="3868674"/>
            <a:ext cx="1021404" cy="103761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60752" y="2312273"/>
            <a:ext cx="291830" cy="29183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8295" y="6215078"/>
            <a:ext cx="3307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Frame co-rotating with the moon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(assuming m=8)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32633" y="2996784"/>
            <a:ext cx="145915" cy="145915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7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2730"/>
                                  </p:stCondLst>
                                  <p:childTnLst>
                                    <p:animMotion origin="layout" path="M 3.88889E-6 -1.85185E-6 C 0.11441 -1.85185E-6 0.20764 0.12384 0.20764 0.27662 C 0.20764 0.42894 0.11441 0.55347 3.88889E-6 0.55347 C -0.11424 0.55347 -0.20695 0.42894 -0.20695 0.27662 C -0.20695 0.12384 -0.11424 -1.85185E-6 3.88889E-6 -1.85185E-6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2730"/>
                                  </p:stCondLst>
                                  <p:childTnLst>
                                    <p:animMotion origin="layout" path="M -2.22222E-6 1.85185E-6 C 0.06493 1.85185E-6 0.11806 0.07616 0.11806 0.17083 C 0.11806 0.26504 0.06493 0.34213 -2.22222E-6 0.34213 C -0.0651 0.34213 -0.11788 0.26504 -0.11788 0.17083 C -0.11788 0.07616 -0.0651 1.85185E-6 -2.22222E-6 1.85185E-6 Z " pathEditMode="relative" rAng="0" ptsTypes="fffff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pat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88 0.10833 L -0.06025 -0.00301 L 0.06354 -0.00301 L 0.15069 0.10833 L 0.15069 0.26759 L 0.06354 0.38009 L -0.06025 0.38009 L -0.14688 0.26759 L -0.14688 0.10833 Z " pathEditMode="relative" rAng="0" ptsTypes="FFFFFFFFF">
                                      <p:cBhvr>
                                        <p:cTn id="10" dur="1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phasecompmult_W82.06_0208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7"/>
          <a:stretch/>
        </p:blipFill>
        <p:spPr>
          <a:xfrm>
            <a:off x="357228" y="3126638"/>
            <a:ext cx="8262935" cy="37313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3836" y="496057"/>
            <a:ext cx="7918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Given the occultation times and longitudes, we can predict what </a:t>
            </a:r>
            <a:r>
              <a:rPr lang="en-US" sz="2800" i="1" dirty="0" smtClean="0">
                <a:solidFill>
                  <a:srgbClr val="FFFFFF"/>
                </a:solidFill>
              </a:rPr>
              <a:t> </a:t>
            </a:r>
            <a:r>
              <a:rPr lang="en-US" sz="2800" i="1" dirty="0" err="1" smtClean="0">
                <a:solidFill>
                  <a:srgbClr val="FFFFFF"/>
                </a:solidFill>
              </a:rPr>
              <a:t>δϕ</a:t>
            </a:r>
            <a:r>
              <a:rPr lang="en-US" sz="2800" i="1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we should observe if the pattern has a given number of arms, and compare that to the observed value of  </a:t>
            </a:r>
            <a:r>
              <a:rPr lang="en-US" sz="2800" i="1" dirty="0" err="1">
                <a:solidFill>
                  <a:srgbClr val="FFFFFF"/>
                </a:solidFill>
              </a:rPr>
              <a:t>δϕ</a:t>
            </a:r>
            <a:r>
              <a:rPr lang="en-US" sz="2800" i="1" dirty="0">
                <a:solidFill>
                  <a:srgbClr val="FFFFFF"/>
                </a:solidFill>
              </a:rPr>
              <a:t>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5053" y="2936663"/>
            <a:ext cx="2742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Outer </a:t>
            </a:r>
            <a:r>
              <a:rPr lang="en-US" dirty="0" err="1" smtClean="0">
                <a:solidFill>
                  <a:schemeClr val="bg1"/>
                </a:solidFill>
              </a:rPr>
              <a:t>Lindblad</a:t>
            </a:r>
            <a:r>
              <a:rPr lang="en-US" dirty="0" smtClean="0">
                <a:solidFill>
                  <a:schemeClr val="bg1"/>
                </a:solidFill>
              </a:rPr>
              <a:t> Resonances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3260" y="2976347"/>
            <a:ext cx="269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Inner </a:t>
            </a:r>
            <a:r>
              <a:rPr lang="en-US" dirty="0" err="1" smtClean="0">
                <a:solidFill>
                  <a:schemeClr val="bg1"/>
                </a:solidFill>
              </a:rPr>
              <a:t>Lindblad</a:t>
            </a:r>
            <a:r>
              <a:rPr lang="en-US" dirty="0" smtClean="0">
                <a:solidFill>
                  <a:schemeClr val="bg1"/>
                </a:solidFill>
              </a:rPr>
              <a:t> Resonances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6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810"/>
            <a:ext cx="9144000" cy="6092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607" y="244275"/>
            <a:ext cx="8282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internal structure of the giant planets can hold clues to how the solar system formed.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5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5228264" y="3043717"/>
            <a:ext cx="2853253" cy="2675044"/>
          </a:xfrm>
          <a:custGeom>
            <a:avLst/>
            <a:gdLst>
              <a:gd name="connsiteX0" fmla="*/ 2551263 w 2853253"/>
              <a:gd name="connsiteY0" fmla="*/ 666296 h 2675044"/>
              <a:gd name="connsiteX1" fmla="*/ 2853214 w 2853253"/>
              <a:gd name="connsiteY1" fmla="*/ 1358978 h 2675044"/>
              <a:gd name="connsiteX2" fmla="*/ 2569025 w 2853253"/>
              <a:gd name="connsiteY2" fmla="*/ 2042780 h 2675044"/>
              <a:gd name="connsiteX3" fmla="*/ 2107218 w 2853253"/>
              <a:gd name="connsiteY3" fmla="*/ 2584493 h 2675044"/>
              <a:gd name="connsiteX4" fmla="*/ 1370103 w 2853253"/>
              <a:gd name="connsiteY4" fmla="*/ 2673299 h 2675044"/>
              <a:gd name="connsiteX5" fmla="*/ 721797 w 2853253"/>
              <a:gd name="connsiteY5" fmla="*/ 2575613 h 2675044"/>
              <a:gd name="connsiteX6" fmla="*/ 233347 w 2853253"/>
              <a:gd name="connsiteY6" fmla="*/ 1927333 h 2675044"/>
              <a:gd name="connsiteX7" fmla="*/ 2444 w 2853253"/>
              <a:gd name="connsiteY7" fmla="*/ 1323456 h 2675044"/>
              <a:gd name="connsiteX8" fmla="*/ 366561 w 2853253"/>
              <a:gd name="connsiteY8" fmla="*/ 541968 h 2675044"/>
              <a:gd name="connsiteX9" fmla="*/ 668512 w 2853253"/>
              <a:gd name="connsiteY9" fmla="*/ 133463 h 2675044"/>
              <a:gd name="connsiteX10" fmla="*/ 1352341 w 2853253"/>
              <a:gd name="connsiteY10" fmla="*/ 9136 h 2675044"/>
              <a:gd name="connsiteX11" fmla="*/ 2062813 w 2853253"/>
              <a:gd name="connsiteY11" fmla="*/ 80180 h 2675044"/>
              <a:gd name="connsiteX12" fmla="*/ 2551263 w 2853253"/>
              <a:gd name="connsiteY12" fmla="*/ 666296 h 267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53253" h="2675044">
                <a:moveTo>
                  <a:pt x="2551263" y="666296"/>
                </a:moveTo>
                <a:cubicBezTo>
                  <a:pt x="2682996" y="879429"/>
                  <a:pt x="2850254" y="1129564"/>
                  <a:pt x="2853214" y="1358978"/>
                </a:cubicBezTo>
                <a:cubicBezTo>
                  <a:pt x="2856174" y="1588392"/>
                  <a:pt x="2693358" y="1838528"/>
                  <a:pt x="2569025" y="2042780"/>
                </a:cubicBezTo>
                <a:cubicBezTo>
                  <a:pt x="2444692" y="2247032"/>
                  <a:pt x="2307038" y="2479406"/>
                  <a:pt x="2107218" y="2584493"/>
                </a:cubicBezTo>
                <a:cubicBezTo>
                  <a:pt x="1907398" y="2689580"/>
                  <a:pt x="1601006" y="2674779"/>
                  <a:pt x="1370103" y="2673299"/>
                </a:cubicBezTo>
                <a:cubicBezTo>
                  <a:pt x="1139200" y="2671819"/>
                  <a:pt x="911256" y="2699941"/>
                  <a:pt x="721797" y="2575613"/>
                </a:cubicBezTo>
                <a:cubicBezTo>
                  <a:pt x="532338" y="2451285"/>
                  <a:pt x="353239" y="2136026"/>
                  <a:pt x="233347" y="1927333"/>
                </a:cubicBezTo>
                <a:cubicBezTo>
                  <a:pt x="113455" y="1718640"/>
                  <a:pt x="-19758" y="1554350"/>
                  <a:pt x="2444" y="1323456"/>
                </a:cubicBezTo>
                <a:cubicBezTo>
                  <a:pt x="24646" y="1092562"/>
                  <a:pt x="255550" y="740300"/>
                  <a:pt x="366561" y="541968"/>
                </a:cubicBezTo>
                <a:cubicBezTo>
                  <a:pt x="477572" y="343636"/>
                  <a:pt x="504215" y="222268"/>
                  <a:pt x="668512" y="133463"/>
                </a:cubicBezTo>
                <a:cubicBezTo>
                  <a:pt x="832809" y="44658"/>
                  <a:pt x="1119957" y="18016"/>
                  <a:pt x="1352341" y="9136"/>
                </a:cubicBezTo>
                <a:cubicBezTo>
                  <a:pt x="1584724" y="255"/>
                  <a:pt x="1861513" y="-24906"/>
                  <a:pt x="2062813" y="80180"/>
                </a:cubicBezTo>
                <a:cubicBezTo>
                  <a:pt x="2264113" y="185266"/>
                  <a:pt x="2419530" y="453163"/>
                  <a:pt x="2551263" y="666296"/>
                </a:cubicBezTo>
                <a:close/>
              </a:path>
            </a:pathLst>
          </a:custGeom>
          <a:solidFill>
            <a:schemeClr val="tx1"/>
          </a:solidFill>
          <a:ln w="28575" cmpd="sng">
            <a:solidFill>
              <a:schemeClr val="bg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46901" y="3476220"/>
            <a:ext cx="1649988" cy="1818773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6148" y="316043"/>
            <a:ext cx="672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What happens at a (first order) </a:t>
            </a:r>
            <a:r>
              <a:rPr lang="en-US" sz="2400" dirty="0" err="1" smtClean="0">
                <a:solidFill>
                  <a:srgbClr val="FFFFFF"/>
                </a:solidFill>
              </a:rPr>
              <a:t>Lindblad</a:t>
            </a:r>
            <a:r>
              <a:rPr lang="en-US" sz="2400" dirty="0" smtClean="0">
                <a:solidFill>
                  <a:srgbClr val="FFFFFF"/>
                </a:solidFill>
              </a:rPr>
              <a:t> resonance?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0315" y="1166583"/>
            <a:ext cx="717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  </a:t>
            </a:r>
            <a:r>
              <a:rPr lang="en-US" sz="2000" dirty="0" smtClean="0">
                <a:solidFill>
                  <a:srgbClr val="FFFFFF"/>
                </a:solidFill>
              </a:rPr>
              <a:t>      Orbit period of ring particle  ≈           x Orbital period of moon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316" y="1788160"/>
            <a:ext cx="8537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m x </a:t>
            </a:r>
            <a:r>
              <a:rPr lang="en-US" sz="2000" dirty="0" err="1" smtClean="0">
                <a:solidFill>
                  <a:srgbClr val="FFFFFF"/>
                </a:solidFill>
              </a:rPr>
              <a:t>Epicyclic</a:t>
            </a:r>
            <a:r>
              <a:rPr lang="en-US" sz="2000" dirty="0" smtClean="0">
                <a:solidFill>
                  <a:srgbClr val="FFFFFF"/>
                </a:solidFill>
              </a:rPr>
              <a:t> period of ring particle  ≈  </a:t>
            </a:r>
            <a:r>
              <a:rPr lang="en-US" sz="2000" dirty="0">
                <a:solidFill>
                  <a:srgbClr val="FFFFFF"/>
                </a:solidFill>
              </a:rPr>
              <a:t>P</a:t>
            </a:r>
            <a:r>
              <a:rPr lang="en-US" sz="2000" dirty="0" smtClean="0">
                <a:solidFill>
                  <a:srgbClr val="FFFFFF"/>
                </a:solidFill>
              </a:rPr>
              <a:t>eriod between ring-moon conjunctions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5790" y="1100873"/>
            <a:ext cx="829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u="sng" dirty="0" smtClean="0">
                <a:solidFill>
                  <a:srgbClr val="FFFFFF"/>
                </a:solidFill>
              </a:rPr>
              <a:t>m – 1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m</a:t>
            </a:r>
          </a:p>
        </p:txBody>
      </p:sp>
      <p:sp>
        <p:nvSpPr>
          <p:cNvPr id="6" name="Donut 5"/>
          <p:cNvSpPr/>
          <p:nvPr/>
        </p:nvSpPr>
        <p:spPr>
          <a:xfrm>
            <a:off x="1076017" y="3046609"/>
            <a:ext cx="2743200" cy="2743200"/>
          </a:xfrm>
          <a:prstGeom prst="donut">
            <a:avLst>
              <a:gd name="adj" fmla="val 19588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68429" y="3903956"/>
            <a:ext cx="1021404" cy="103761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51015" y="3363391"/>
            <a:ext cx="2148840" cy="2297179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57918" y="2542084"/>
            <a:ext cx="3793787" cy="3793787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98209" y="2396169"/>
            <a:ext cx="291830" cy="29183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5777" y="6439024"/>
            <a:ext cx="146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Inertial frame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358882" y="3257663"/>
            <a:ext cx="145915" cy="145915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49048" y="3868674"/>
            <a:ext cx="1021404" cy="1037617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60752" y="2312273"/>
            <a:ext cx="291830" cy="29183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8295" y="6215078"/>
            <a:ext cx="3307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Frame co-rotating with the moon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(assuming m=6)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32633" y="2996784"/>
            <a:ext cx="145915" cy="145915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09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88889E-6 -1.85185E-6 C 0.11441 -1.85185E-6 0.20764 0.12384 0.20764 0.27662 C 0.20764 0.42894 0.11441 0.55347 3.88889E-6 0.55347 C -0.11424 0.55347 -0.20695 0.42894 -0.20695 0.27662 C -0.20695 0.12384 -0.11424 -1.85185E-6 3.88889E-6 -1.85185E-6 Z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1.85185E-6 C 0.06493 1.85185E-6 0.11806 0.07616 0.11806 0.17083 C 0.11806 0.26504 0.06493 0.34213 -2.22222E-6 0.34213 C -0.0651 0.34213 -0.11788 0.26504 -0.11788 0.17083 C -0.11788 0.07616 -0.0651 1.85185E-6 -2.22222E-6 1.85185E-6 Z " pathEditMode="relative" rAng="0" ptsTypes="fffff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33 3.70628E-6 L 0.08293 3.70628E-6 L 0.16343 0.19388 L 0.08293 0.38684 L -0.07633 0.38684 L -0.15614 0.19388 L -0.07633 3.70628E-6 Z " pathEditMode="relative" rAng="0" ptsTypes="FFFFFFF">
                                      <p:cBhvr>
                                        <p:cTn id="10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8" y="19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nut 10"/>
          <p:cNvSpPr/>
          <p:nvPr/>
        </p:nvSpPr>
        <p:spPr>
          <a:xfrm>
            <a:off x="2895600" y="1600200"/>
            <a:ext cx="3733800" cy="3810000"/>
          </a:xfrm>
          <a:prstGeom prst="donut">
            <a:avLst>
              <a:gd name="adj" fmla="val 17022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327025" y="315913"/>
            <a:ext cx="2416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What happens at a resonance.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962400" y="2667000"/>
            <a:ext cx="1600200" cy="1625600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1905000"/>
            <a:ext cx="32004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2600" y="533400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705600" y="121920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572000" y="1828800"/>
            <a:ext cx="228600" cy="2286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065" name="TextBox 10"/>
          <p:cNvSpPr txBox="1">
            <a:spLocks noChangeArrowheads="1"/>
          </p:cNvSpPr>
          <p:nvPr/>
        </p:nvSpPr>
        <p:spPr bwMode="auto">
          <a:xfrm>
            <a:off x="327025" y="6292850"/>
            <a:ext cx="11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T= -1 days</a:t>
            </a:r>
          </a:p>
        </p:txBody>
      </p:sp>
      <p:sp>
        <p:nvSpPr>
          <p:cNvPr id="45066" name="TextBox 11"/>
          <p:cNvSpPr txBox="1">
            <a:spLocks noChangeArrowheads="1"/>
          </p:cNvSpPr>
          <p:nvPr/>
        </p:nvSpPr>
        <p:spPr bwMode="auto">
          <a:xfrm>
            <a:off x="6934200" y="639763"/>
            <a:ext cx="1981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Moon orbital period of 8 days</a:t>
            </a:r>
          </a:p>
        </p:txBody>
      </p:sp>
      <p:sp>
        <p:nvSpPr>
          <p:cNvPr id="45067" name="TextBox 12"/>
          <p:cNvSpPr txBox="1">
            <a:spLocks noChangeArrowheads="1"/>
          </p:cNvSpPr>
          <p:nvPr/>
        </p:nvSpPr>
        <p:spPr bwMode="auto">
          <a:xfrm>
            <a:off x="3581400" y="914400"/>
            <a:ext cx="2209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Ring particle, orbital period of 4 days</a:t>
            </a:r>
          </a:p>
        </p:txBody>
      </p:sp>
    </p:spTree>
    <p:extLst>
      <p:ext uri="{BB962C8B-B14F-4D97-AF65-F5344CB8AC3E}">
        <p14:creationId xmlns:p14="http://schemas.microsoft.com/office/powerpoint/2010/main" val="185352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onresdiagwave_m6_0208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4" y="1476920"/>
            <a:ext cx="5166449" cy="4435156"/>
          </a:xfrm>
          <a:prstGeom prst="rect">
            <a:avLst/>
          </a:prstGeom>
        </p:spPr>
      </p:pic>
      <p:sp>
        <p:nvSpPr>
          <p:cNvPr id="26631" name="TextBox 40"/>
          <p:cNvSpPr txBox="1">
            <a:spLocks noChangeArrowheads="1"/>
          </p:cNvSpPr>
          <p:nvPr/>
        </p:nvSpPr>
        <p:spPr bwMode="auto">
          <a:xfrm>
            <a:off x="4800600" y="608766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7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The A-ring spiral wave patterns are generated by </a:t>
            </a:r>
            <a:r>
              <a:rPr lang="en-US" sz="2400" dirty="0" err="1" smtClean="0">
                <a:solidFill>
                  <a:srgbClr val="FFFFFF"/>
                </a:solidFill>
              </a:rPr>
              <a:t>Lindblad</a:t>
            </a:r>
            <a:r>
              <a:rPr lang="en-US" sz="2400" dirty="0" smtClean="0">
                <a:solidFill>
                  <a:srgbClr val="FFFFFF"/>
                </a:solidFill>
              </a:rPr>
              <a:t> resonances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4" name="Picture 3" descr="PIA06095_modes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22" r="62234"/>
          <a:stretch/>
        </p:blipFill>
        <p:spPr bwMode="auto">
          <a:xfrm>
            <a:off x="177800" y="2611438"/>
            <a:ext cx="3470564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941388" y="5603875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Ring Particle Orbital Period= 5/6 Janus</a:t>
            </a:r>
            <a:r>
              <a:rPr lang="ja-JP" altLang="en-US" sz="1800" dirty="0">
                <a:solidFill>
                  <a:srgbClr val="FFFFFF"/>
                </a:solidFill>
              </a:rPr>
              <a:t>’</a:t>
            </a:r>
            <a:r>
              <a:rPr lang="en-US" sz="1800" dirty="0">
                <a:solidFill>
                  <a:srgbClr val="FFFFFF"/>
                </a:solidFill>
              </a:rPr>
              <a:t> Orbital Period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91621" y="520730"/>
            <a:ext cx="9142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The strongest patterns are found at first-order resonances: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Moon’s orbit period</a:t>
            </a:r>
            <a:r>
              <a:rPr lang="en-US" sz="2400" baseline="300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≈ </a:t>
            </a:r>
            <a:r>
              <a:rPr lang="en-US" sz="2400" i="1" dirty="0" smtClean="0">
                <a:solidFill>
                  <a:srgbClr val="FFFFFF"/>
                </a:solidFill>
              </a:rPr>
              <a:t>m/(m-1)</a:t>
            </a:r>
            <a:r>
              <a:rPr lang="en-US" sz="2400" dirty="0" smtClean="0">
                <a:solidFill>
                  <a:srgbClr val="FFFFFF"/>
                </a:solidFill>
              </a:rPr>
              <a:t> x </a:t>
            </a:r>
            <a:r>
              <a:rPr lang="en-US" sz="2400" dirty="0">
                <a:solidFill>
                  <a:srgbClr val="FFFFFF"/>
                </a:solidFill>
              </a:rPr>
              <a:t>Ring-particle’s orbit period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3879274" y="5912076"/>
            <a:ext cx="45813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FFFF"/>
                </a:solidFill>
              </a:rPr>
              <a:t>In dense rings, the resonant perturbations drive spiral waves through the ring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6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nut 10"/>
          <p:cNvSpPr/>
          <p:nvPr/>
        </p:nvSpPr>
        <p:spPr>
          <a:xfrm>
            <a:off x="2895600" y="1600200"/>
            <a:ext cx="3733800" cy="3810000"/>
          </a:xfrm>
          <a:prstGeom prst="donut">
            <a:avLst>
              <a:gd name="adj" fmla="val 17022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57500" y="1905000"/>
            <a:ext cx="34671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327025" y="315913"/>
            <a:ext cx="2416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More distant moons can affect rings too</a:t>
            </a:r>
          </a:p>
        </p:txBody>
      </p:sp>
      <p:sp>
        <p:nvSpPr>
          <p:cNvPr id="3" name="Oval 2"/>
          <p:cNvSpPr/>
          <p:nvPr/>
        </p:nvSpPr>
        <p:spPr>
          <a:xfrm>
            <a:off x="3962400" y="2667000"/>
            <a:ext cx="1600200" cy="1625600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1905000"/>
            <a:ext cx="32004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2600" y="533400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467600" y="327660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210300" y="3352800"/>
            <a:ext cx="228600" cy="2286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90" name="TextBox 10"/>
          <p:cNvSpPr txBox="1">
            <a:spLocks noChangeArrowheads="1"/>
          </p:cNvSpPr>
          <p:nvPr/>
        </p:nvSpPr>
        <p:spPr bwMode="auto">
          <a:xfrm>
            <a:off x="327025" y="6292850"/>
            <a:ext cx="1060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T= 0 days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6577013" y="3300413"/>
            <a:ext cx="33337" cy="37623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78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nut 10"/>
          <p:cNvSpPr/>
          <p:nvPr/>
        </p:nvSpPr>
        <p:spPr>
          <a:xfrm>
            <a:off x="2895600" y="1600200"/>
            <a:ext cx="3733800" cy="3810000"/>
          </a:xfrm>
          <a:prstGeom prst="donut">
            <a:avLst>
              <a:gd name="adj" fmla="val 17022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7107" name="TextBox 1"/>
          <p:cNvSpPr txBox="1">
            <a:spLocks noChangeArrowheads="1"/>
          </p:cNvSpPr>
          <p:nvPr/>
        </p:nvSpPr>
        <p:spPr bwMode="auto">
          <a:xfrm>
            <a:off x="327025" y="315913"/>
            <a:ext cx="2416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More distant moons can affect rings too</a:t>
            </a:r>
          </a:p>
        </p:txBody>
      </p:sp>
      <p:sp>
        <p:nvSpPr>
          <p:cNvPr id="3" name="Oval 2"/>
          <p:cNvSpPr/>
          <p:nvPr/>
        </p:nvSpPr>
        <p:spPr>
          <a:xfrm>
            <a:off x="3962400" y="2667000"/>
            <a:ext cx="1600200" cy="1625600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1905000"/>
            <a:ext cx="32004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2600" y="533400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781800" y="518160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12" name="TextBox 10"/>
          <p:cNvSpPr txBox="1">
            <a:spLocks noChangeArrowheads="1"/>
          </p:cNvSpPr>
          <p:nvPr/>
        </p:nvSpPr>
        <p:spPr bwMode="auto">
          <a:xfrm>
            <a:off x="327025" y="6292850"/>
            <a:ext cx="1060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T= 1 days</a:t>
            </a:r>
          </a:p>
        </p:txBody>
      </p:sp>
      <p:sp>
        <p:nvSpPr>
          <p:cNvPr id="16" name="Oval 15"/>
          <p:cNvSpPr/>
          <p:nvPr/>
        </p:nvSpPr>
        <p:spPr>
          <a:xfrm>
            <a:off x="2857500" y="1905000"/>
            <a:ext cx="34671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72000" y="4953000"/>
            <a:ext cx="228600" cy="2286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7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nut 10"/>
          <p:cNvSpPr/>
          <p:nvPr/>
        </p:nvSpPr>
        <p:spPr>
          <a:xfrm>
            <a:off x="2895600" y="1600200"/>
            <a:ext cx="3733800" cy="3810000"/>
          </a:xfrm>
          <a:prstGeom prst="donut">
            <a:avLst>
              <a:gd name="adj" fmla="val 17022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327025" y="315913"/>
            <a:ext cx="2416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More distant moons can affect rings too</a:t>
            </a:r>
          </a:p>
        </p:txBody>
      </p:sp>
      <p:sp>
        <p:nvSpPr>
          <p:cNvPr id="3" name="Oval 2"/>
          <p:cNvSpPr/>
          <p:nvPr/>
        </p:nvSpPr>
        <p:spPr>
          <a:xfrm>
            <a:off x="3962400" y="2667000"/>
            <a:ext cx="1600200" cy="1625600"/>
          </a:xfrm>
          <a:prstGeom prst="ellipse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1905000"/>
            <a:ext cx="32004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752600" y="533400"/>
            <a:ext cx="5943600" cy="59436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495800" y="6203950"/>
            <a:ext cx="457200" cy="4572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6" name="TextBox 10"/>
          <p:cNvSpPr txBox="1">
            <a:spLocks noChangeArrowheads="1"/>
          </p:cNvSpPr>
          <p:nvPr/>
        </p:nvSpPr>
        <p:spPr bwMode="auto">
          <a:xfrm>
            <a:off x="327025" y="6292850"/>
            <a:ext cx="1060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T= 2 days</a:t>
            </a:r>
          </a:p>
        </p:txBody>
      </p:sp>
      <p:sp>
        <p:nvSpPr>
          <p:cNvPr id="16" name="Oval 15"/>
          <p:cNvSpPr/>
          <p:nvPr/>
        </p:nvSpPr>
        <p:spPr>
          <a:xfrm>
            <a:off x="2857500" y="1905000"/>
            <a:ext cx="3467100" cy="3200400"/>
          </a:xfrm>
          <a:prstGeom prst="ellipse">
            <a:avLst/>
          </a:prstGeom>
          <a:noFill/>
          <a:ln w="222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743200" y="3276600"/>
            <a:ext cx="228600" cy="2286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2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48589</TotalTime>
  <Words>1878</Words>
  <Application>Microsoft Macintosh PowerPoint</Application>
  <PresentationFormat>On-screen Show (4:3)</PresentationFormat>
  <Paragraphs>279</Paragraphs>
  <Slides>60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Dark Side of Saturn and the Rings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Hedman</dc:creator>
  <cp:lastModifiedBy>Shawn Brooks</cp:lastModifiedBy>
  <cp:revision>199</cp:revision>
  <cp:lastPrinted>2013-02-27T17:54:01Z</cp:lastPrinted>
  <dcterms:created xsi:type="dcterms:W3CDTF">2013-02-01T00:27:13Z</dcterms:created>
  <dcterms:modified xsi:type="dcterms:W3CDTF">2014-10-27T17:16:40Z</dcterms:modified>
</cp:coreProperties>
</file>